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6" r:id="rId3"/>
    <p:sldId id="375" r:id="rId4"/>
    <p:sldId id="302" r:id="rId5"/>
    <p:sldId id="377" r:id="rId6"/>
    <p:sldId id="378" r:id="rId7"/>
    <p:sldId id="379" r:id="rId8"/>
    <p:sldId id="380" r:id="rId9"/>
    <p:sldId id="444" r:id="rId10"/>
    <p:sldId id="441" r:id="rId11"/>
    <p:sldId id="445" r:id="rId12"/>
    <p:sldId id="446" r:id="rId13"/>
    <p:sldId id="449" r:id="rId14"/>
    <p:sldId id="452" r:id="rId15"/>
    <p:sldId id="473" r:id="rId16"/>
    <p:sldId id="451" r:id="rId17"/>
    <p:sldId id="453" r:id="rId18"/>
    <p:sldId id="454" r:id="rId19"/>
    <p:sldId id="455" r:id="rId20"/>
    <p:sldId id="447" r:id="rId21"/>
    <p:sldId id="462" r:id="rId22"/>
    <p:sldId id="461" r:id="rId23"/>
    <p:sldId id="456" r:id="rId24"/>
    <p:sldId id="463" r:id="rId25"/>
    <p:sldId id="393" r:id="rId26"/>
    <p:sldId id="381" r:id="rId27"/>
    <p:sldId id="382" r:id="rId28"/>
    <p:sldId id="290" r:id="rId29"/>
    <p:sldId id="383" r:id="rId30"/>
    <p:sldId id="384" r:id="rId31"/>
    <p:sldId id="385" r:id="rId32"/>
    <p:sldId id="386" r:id="rId33"/>
    <p:sldId id="387" r:id="rId34"/>
    <p:sldId id="388" r:id="rId35"/>
    <p:sldId id="389" r:id="rId36"/>
    <p:sldId id="390" r:id="rId37"/>
    <p:sldId id="391" r:id="rId38"/>
    <p:sldId id="392" r:id="rId39"/>
    <p:sldId id="311" r:id="rId40"/>
    <p:sldId id="395" r:id="rId41"/>
    <p:sldId id="396" r:id="rId42"/>
    <p:sldId id="397" r:id="rId43"/>
    <p:sldId id="458" r:id="rId44"/>
    <p:sldId id="414" r:id="rId45"/>
    <p:sldId id="464" r:id="rId46"/>
    <p:sldId id="401" r:id="rId47"/>
    <p:sldId id="399" r:id="rId48"/>
    <p:sldId id="459" r:id="rId49"/>
    <p:sldId id="402" r:id="rId50"/>
    <p:sldId id="403" r:id="rId51"/>
    <p:sldId id="466" r:id="rId52"/>
    <p:sldId id="467" r:id="rId53"/>
    <p:sldId id="469" r:id="rId54"/>
    <p:sldId id="468" r:id="rId55"/>
    <p:sldId id="465" r:id="rId56"/>
    <p:sldId id="471" r:id="rId57"/>
    <p:sldId id="472" r:id="rId58"/>
    <p:sldId id="470" r:id="rId59"/>
    <p:sldId id="460" r:id="rId60"/>
    <p:sldId id="405" r:id="rId61"/>
    <p:sldId id="406" r:id="rId62"/>
    <p:sldId id="407" r:id="rId63"/>
    <p:sldId id="404" r:id="rId64"/>
    <p:sldId id="408" r:id="rId65"/>
    <p:sldId id="411" r:id="rId66"/>
    <p:sldId id="409" r:id="rId67"/>
    <p:sldId id="412" r:id="rId68"/>
    <p:sldId id="415" r:id="rId69"/>
    <p:sldId id="398" r:id="rId70"/>
    <p:sldId id="421" r:id="rId71"/>
    <p:sldId id="416" r:id="rId72"/>
    <p:sldId id="417" r:id="rId73"/>
    <p:sldId id="423" r:id="rId74"/>
    <p:sldId id="474" r:id="rId75"/>
    <p:sldId id="418" r:id="rId76"/>
    <p:sldId id="419" r:id="rId77"/>
    <p:sldId id="422" r:id="rId78"/>
    <p:sldId id="420" r:id="rId79"/>
    <p:sldId id="424" r:id="rId80"/>
    <p:sldId id="437" r:id="rId81"/>
    <p:sldId id="47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slide" Target="slides/slide80.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svg"/><Relationship Id="rId1" Type="http://schemas.openxmlformats.org/officeDocument/2006/relationships/image" Target="../media/image45.png"/><Relationship Id="rId6" Type="http://schemas.openxmlformats.org/officeDocument/2006/relationships/image" Target="../media/image44.svg"/><Relationship Id="rId5" Type="http://schemas.openxmlformats.org/officeDocument/2006/relationships/image" Target="../media/image47.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svg"/><Relationship Id="rId1" Type="http://schemas.openxmlformats.org/officeDocument/2006/relationships/image" Target="../media/image45.png"/><Relationship Id="rId6" Type="http://schemas.openxmlformats.org/officeDocument/2006/relationships/image" Target="../media/image44.svg"/><Relationship Id="rId5" Type="http://schemas.openxmlformats.org/officeDocument/2006/relationships/image" Target="../media/image47.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svg"/><Relationship Id="rId1" Type="http://schemas.openxmlformats.org/officeDocument/2006/relationships/image" Target="../media/image45.png"/><Relationship Id="rId6" Type="http://schemas.openxmlformats.org/officeDocument/2006/relationships/image" Target="../media/image44.svg"/><Relationship Id="rId5" Type="http://schemas.openxmlformats.org/officeDocument/2006/relationships/image" Target="../media/image47.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svg"/><Relationship Id="rId1" Type="http://schemas.openxmlformats.org/officeDocument/2006/relationships/image" Target="../media/image45.png"/><Relationship Id="rId6" Type="http://schemas.openxmlformats.org/officeDocument/2006/relationships/image" Target="../media/image44.svg"/><Relationship Id="rId5" Type="http://schemas.openxmlformats.org/officeDocument/2006/relationships/image" Target="../media/image47.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FCDBCB0-2729-49B0-AA4A-670BC0ECC14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57220D8-E633-4DDD-9463-2861DE93ED04}">
      <dgm:prSet custT="1"/>
      <dgm:spPr/>
      <dgm:t>
        <a:bodyPr/>
        <a:lstStyle/>
        <a:p>
          <a:r>
            <a:rPr lang="en-US" sz="4000" dirty="0"/>
            <a:t>You don’t have to be “FIRST!!@!”</a:t>
          </a:r>
        </a:p>
      </dgm:t>
    </dgm:pt>
    <dgm:pt modelId="{C5282E26-5AE3-44C7-B7D8-C456404529D3}" type="parTrans" cxnId="{C1FF0568-E4C4-4673-AB97-9EFD31CE0240}">
      <dgm:prSet/>
      <dgm:spPr/>
      <dgm:t>
        <a:bodyPr/>
        <a:lstStyle/>
        <a:p>
          <a:endParaRPr lang="en-US"/>
        </a:p>
      </dgm:t>
    </dgm:pt>
    <dgm:pt modelId="{E99E82A7-3038-4C34-BF20-31D8B26FAA15}" type="sibTrans" cxnId="{C1FF0568-E4C4-4673-AB97-9EFD31CE0240}">
      <dgm:prSet/>
      <dgm:spPr/>
      <dgm:t>
        <a:bodyPr/>
        <a:lstStyle/>
        <a:p>
          <a:endParaRPr lang="en-US"/>
        </a:p>
      </dgm:t>
    </dgm:pt>
    <dgm:pt modelId="{E1E35BA9-3D57-4CFB-AF69-374D24E1C36C}">
      <dgm:prSet custT="1"/>
      <dgm:spPr/>
      <dgm:t>
        <a:bodyPr/>
        <a:lstStyle/>
        <a:p>
          <a:endParaRPr lang="en-US" sz="4000" dirty="0"/>
        </a:p>
      </dgm:t>
    </dgm:pt>
    <dgm:pt modelId="{C722B878-A585-44D3-B1D7-D9ED2F8CD316}" type="parTrans" cxnId="{8D3DF7BA-7236-4927-AEDF-D694A6B446C0}">
      <dgm:prSet/>
      <dgm:spPr/>
      <dgm:t>
        <a:bodyPr/>
        <a:lstStyle/>
        <a:p>
          <a:endParaRPr lang="en-US"/>
        </a:p>
      </dgm:t>
    </dgm:pt>
    <dgm:pt modelId="{17622AD8-A29F-40D1-B929-6589B22D66DD}" type="sibTrans" cxnId="{8D3DF7BA-7236-4927-AEDF-D694A6B446C0}">
      <dgm:prSet/>
      <dgm:spPr/>
      <dgm:t>
        <a:bodyPr/>
        <a:lstStyle/>
        <a:p>
          <a:endParaRPr lang="en-US"/>
        </a:p>
      </dgm:t>
    </dgm:pt>
    <dgm:pt modelId="{78A2DC96-A00D-4B5B-8DD0-7D4D73A1853D}">
      <dgm:prSet custT="1"/>
      <dgm:spPr/>
      <dgm:t>
        <a:bodyPr/>
        <a:lstStyle/>
        <a:p>
          <a:endParaRPr lang="en-US" sz="4000" dirty="0"/>
        </a:p>
      </dgm:t>
    </dgm:pt>
    <dgm:pt modelId="{5EAF6763-5790-499B-B45B-56E8764850F0}" type="parTrans" cxnId="{64993DAC-A789-4A9D-A7F6-55B81FAD8B43}">
      <dgm:prSet/>
      <dgm:spPr/>
      <dgm:t>
        <a:bodyPr/>
        <a:lstStyle/>
        <a:p>
          <a:endParaRPr lang="en-US"/>
        </a:p>
      </dgm:t>
    </dgm:pt>
    <dgm:pt modelId="{53AEE751-0CBE-433B-8EDD-ED97595F637B}" type="sibTrans" cxnId="{64993DAC-A789-4A9D-A7F6-55B81FAD8B43}">
      <dgm:prSet/>
      <dgm:spPr/>
      <dgm:t>
        <a:bodyPr/>
        <a:lstStyle/>
        <a:p>
          <a:endParaRPr lang="en-US"/>
        </a:p>
      </dgm:t>
    </dgm:pt>
    <dgm:pt modelId="{2DB64B95-CC43-4E9E-9474-E2F8E0344445}" type="pres">
      <dgm:prSet presAssocID="{8FCDBCB0-2729-49B0-AA4A-670BC0ECC148}" presName="root" presStyleCnt="0">
        <dgm:presLayoutVars>
          <dgm:dir/>
          <dgm:resizeHandles val="exact"/>
        </dgm:presLayoutVars>
      </dgm:prSet>
      <dgm:spPr/>
    </dgm:pt>
    <dgm:pt modelId="{818F1C86-FACA-4868-93E0-87258F4AE659}" type="pres">
      <dgm:prSet presAssocID="{657220D8-E633-4DDD-9463-2861DE93ED04}" presName="compNode" presStyleCnt="0"/>
      <dgm:spPr/>
    </dgm:pt>
    <dgm:pt modelId="{B41BD710-B744-45F6-A9CA-CA8FBE4BD5B7}" type="pres">
      <dgm:prSet presAssocID="{657220D8-E633-4DDD-9463-2861DE93ED04}" presName="bgRect" presStyleLbl="bgShp" presStyleIdx="0" presStyleCnt="3" custLinFactNeighborX="0" custLinFactNeighborY="-43"/>
      <dgm:spPr/>
    </dgm:pt>
    <dgm:pt modelId="{F8C75DB3-9E41-4A4A-BB50-A8CC62BE0685}" type="pres">
      <dgm:prSet presAssocID="{657220D8-E633-4DDD-9463-2861DE93ED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E94DE5F8-B96F-4027-8DBF-1E9501ED9920}" type="pres">
      <dgm:prSet presAssocID="{657220D8-E633-4DDD-9463-2861DE93ED04}" presName="spaceRect" presStyleCnt="0"/>
      <dgm:spPr/>
    </dgm:pt>
    <dgm:pt modelId="{67E3D039-1FBB-4B5D-8F6E-C58D9262660D}" type="pres">
      <dgm:prSet presAssocID="{657220D8-E633-4DDD-9463-2861DE93ED04}" presName="parTx" presStyleLbl="revTx" presStyleIdx="0" presStyleCnt="3">
        <dgm:presLayoutVars>
          <dgm:chMax val="0"/>
          <dgm:chPref val="0"/>
        </dgm:presLayoutVars>
      </dgm:prSet>
      <dgm:spPr/>
    </dgm:pt>
    <dgm:pt modelId="{591DAC0D-BC6E-469E-A989-379E1E69F53F}" type="pres">
      <dgm:prSet presAssocID="{E99E82A7-3038-4C34-BF20-31D8B26FAA15}" presName="sibTrans" presStyleCnt="0"/>
      <dgm:spPr/>
    </dgm:pt>
    <dgm:pt modelId="{465E10A1-8281-447C-8D22-AC1246FEC847}" type="pres">
      <dgm:prSet presAssocID="{E1E35BA9-3D57-4CFB-AF69-374D24E1C36C}" presName="compNode" presStyleCnt="0"/>
      <dgm:spPr/>
    </dgm:pt>
    <dgm:pt modelId="{9610602A-BB92-499D-9E47-A53E72FF2BE8}" type="pres">
      <dgm:prSet presAssocID="{E1E35BA9-3D57-4CFB-AF69-374D24E1C36C}" presName="bgRect" presStyleLbl="bgShp" presStyleIdx="1" presStyleCnt="3"/>
      <dgm:spPr/>
    </dgm:pt>
    <dgm:pt modelId="{B92CF854-A3C3-4A2E-9EB9-F729CA79B648}" type="pres">
      <dgm:prSet presAssocID="{E1E35BA9-3D57-4CFB-AF69-374D24E1C3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88E3123-267A-4873-920C-6F468890AC99}" type="pres">
      <dgm:prSet presAssocID="{E1E35BA9-3D57-4CFB-AF69-374D24E1C36C}" presName="spaceRect" presStyleCnt="0"/>
      <dgm:spPr/>
    </dgm:pt>
    <dgm:pt modelId="{F6559615-C3FD-43F1-9C5A-AE46321DA7E6}" type="pres">
      <dgm:prSet presAssocID="{E1E35BA9-3D57-4CFB-AF69-374D24E1C36C}" presName="parTx" presStyleLbl="revTx" presStyleIdx="1" presStyleCnt="3">
        <dgm:presLayoutVars>
          <dgm:chMax val="0"/>
          <dgm:chPref val="0"/>
        </dgm:presLayoutVars>
      </dgm:prSet>
      <dgm:spPr/>
    </dgm:pt>
    <dgm:pt modelId="{94ADB115-DAC3-43F2-BE4F-341B5D5BE537}" type="pres">
      <dgm:prSet presAssocID="{17622AD8-A29F-40D1-B929-6589B22D66DD}" presName="sibTrans" presStyleCnt="0"/>
      <dgm:spPr/>
    </dgm:pt>
    <dgm:pt modelId="{C3207734-CCC9-4BDD-BDED-02E10D318746}" type="pres">
      <dgm:prSet presAssocID="{78A2DC96-A00D-4B5B-8DD0-7D4D73A1853D}" presName="compNode" presStyleCnt="0"/>
      <dgm:spPr/>
    </dgm:pt>
    <dgm:pt modelId="{28327073-8E17-4496-8129-D82D4ECA915C}" type="pres">
      <dgm:prSet presAssocID="{78A2DC96-A00D-4B5B-8DD0-7D4D73A1853D}" presName="bgRect" presStyleLbl="bgShp" presStyleIdx="2" presStyleCnt="3"/>
      <dgm:spPr/>
    </dgm:pt>
    <dgm:pt modelId="{C80E3E1E-D22C-4DE8-8A49-6FC94EC874C4}" type="pres">
      <dgm:prSet presAssocID="{78A2DC96-A00D-4B5B-8DD0-7D4D73A185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rvous Face with Solid Fill"/>
        </a:ext>
      </dgm:extLst>
    </dgm:pt>
    <dgm:pt modelId="{88267FA1-3EA1-4052-9C10-C34E77BB10CD}" type="pres">
      <dgm:prSet presAssocID="{78A2DC96-A00D-4B5B-8DD0-7D4D73A1853D}" presName="spaceRect" presStyleCnt="0"/>
      <dgm:spPr/>
    </dgm:pt>
    <dgm:pt modelId="{D15F69E5-25D2-430F-BF83-A1F8AB9B7830}" type="pres">
      <dgm:prSet presAssocID="{78A2DC96-A00D-4B5B-8DD0-7D4D73A1853D}" presName="parTx" presStyleLbl="revTx" presStyleIdx="2" presStyleCnt="3">
        <dgm:presLayoutVars>
          <dgm:chMax val="0"/>
          <dgm:chPref val="0"/>
        </dgm:presLayoutVars>
      </dgm:prSet>
      <dgm:spPr/>
    </dgm:pt>
  </dgm:ptLst>
  <dgm:cxnLst>
    <dgm:cxn modelId="{9101A638-C54A-4410-AC78-E44FEFC4106C}" type="presOf" srcId="{78A2DC96-A00D-4B5B-8DD0-7D4D73A1853D}" destId="{D15F69E5-25D2-430F-BF83-A1F8AB9B7830}" srcOrd="0" destOrd="0" presId="urn:microsoft.com/office/officeart/2018/2/layout/IconVerticalSolidList"/>
    <dgm:cxn modelId="{B83AAC3E-0918-4D75-9D3E-42017599ACF2}" type="presOf" srcId="{8FCDBCB0-2729-49B0-AA4A-670BC0ECC148}" destId="{2DB64B95-CC43-4E9E-9474-E2F8E0344445}" srcOrd="0" destOrd="0" presId="urn:microsoft.com/office/officeart/2018/2/layout/IconVerticalSolidList"/>
    <dgm:cxn modelId="{C1FF0568-E4C4-4673-AB97-9EFD31CE0240}" srcId="{8FCDBCB0-2729-49B0-AA4A-670BC0ECC148}" destId="{657220D8-E633-4DDD-9463-2861DE93ED04}" srcOrd="0" destOrd="0" parTransId="{C5282E26-5AE3-44C7-B7D8-C456404529D3}" sibTransId="{E99E82A7-3038-4C34-BF20-31D8B26FAA15}"/>
    <dgm:cxn modelId="{473A2B8F-E201-4B98-AB05-578F7EB2B947}" type="presOf" srcId="{E1E35BA9-3D57-4CFB-AF69-374D24E1C36C}" destId="{F6559615-C3FD-43F1-9C5A-AE46321DA7E6}" srcOrd="0" destOrd="0" presId="urn:microsoft.com/office/officeart/2018/2/layout/IconVerticalSolidList"/>
    <dgm:cxn modelId="{D1A4E19C-6E00-40CA-99FE-979C534117E2}" type="presOf" srcId="{657220D8-E633-4DDD-9463-2861DE93ED04}" destId="{67E3D039-1FBB-4B5D-8F6E-C58D9262660D}" srcOrd="0" destOrd="0" presId="urn:microsoft.com/office/officeart/2018/2/layout/IconVerticalSolidList"/>
    <dgm:cxn modelId="{64993DAC-A789-4A9D-A7F6-55B81FAD8B43}" srcId="{8FCDBCB0-2729-49B0-AA4A-670BC0ECC148}" destId="{78A2DC96-A00D-4B5B-8DD0-7D4D73A1853D}" srcOrd="2" destOrd="0" parTransId="{5EAF6763-5790-499B-B45B-56E8764850F0}" sibTransId="{53AEE751-0CBE-433B-8EDD-ED97595F637B}"/>
    <dgm:cxn modelId="{8D3DF7BA-7236-4927-AEDF-D694A6B446C0}" srcId="{8FCDBCB0-2729-49B0-AA4A-670BC0ECC148}" destId="{E1E35BA9-3D57-4CFB-AF69-374D24E1C36C}" srcOrd="1" destOrd="0" parTransId="{C722B878-A585-44D3-B1D7-D9ED2F8CD316}" sibTransId="{17622AD8-A29F-40D1-B929-6589B22D66DD}"/>
    <dgm:cxn modelId="{E76042EB-9CB4-4D54-ACC9-7F85FFA89211}" type="presParOf" srcId="{2DB64B95-CC43-4E9E-9474-E2F8E0344445}" destId="{818F1C86-FACA-4868-93E0-87258F4AE659}" srcOrd="0" destOrd="0" presId="urn:microsoft.com/office/officeart/2018/2/layout/IconVerticalSolidList"/>
    <dgm:cxn modelId="{F961ACC7-C185-4D7B-8C10-1F031B04EEA3}" type="presParOf" srcId="{818F1C86-FACA-4868-93E0-87258F4AE659}" destId="{B41BD710-B744-45F6-A9CA-CA8FBE4BD5B7}" srcOrd="0" destOrd="0" presId="urn:microsoft.com/office/officeart/2018/2/layout/IconVerticalSolidList"/>
    <dgm:cxn modelId="{7FC4ECE7-4418-4F3E-9D0A-28CC8970BD6F}" type="presParOf" srcId="{818F1C86-FACA-4868-93E0-87258F4AE659}" destId="{F8C75DB3-9E41-4A4A-BB50-A8CC62BE0685}" srcOrd="1" destOrd="0" presId="urn:microsoft.com/office/officeart/2018/2/layout/IconVerticalSolidList"/>
    <dgm:cxn modelId="{8C34DABC-B381-47D7-B295-67C3E0F30DEF}" type="presParOf" srcId="{818F1C86-FACA-4868-93E0-87258F4AE659}" destId="{E94DE5F8-B96F-4027-8DBF-1E9501ED9920}" srcOrd="2" destOrd="0" presId="urn:microsoft.com/office/officeart/2018/2/layout/IconVerticalSolidList"/>
    <dgm:cxn modelId="{FD0C0797-175A-4862-96CC-4543D62FD4EA}" type="presParOf" srcId="{818F1C86-FACA-4868-93E0-87258F4AE659}" destId="{67E3D039-1FBB-4B5D-8F6E-C58D9262660D}" srcOrd="3" destOrd="0" presId="urn:microsoft.com/office/officeart/2018/2/layout/IconVerticalSolidList"/>
    <dgm:cxn modelId="{5931D5AD-815D-4E02-B670-DC52F2E64077}" type="presParOf" srcId="{2DB64B95-CC43-4E9E-9474-E2F8E0344445}" destId="{591DAC0D-BC6E-469E-A989-379E1E69F53F}" srcOrd="1" destOrd="0" presId="urn:microsoft.com/office/officeart/2018/2/layout/IconVerticalSolidList"/>
    <dgm:cxn modelId="{CC004B43-4B9E-4AF7-98A2-619462358680}" type="presParOf" srcId="{2DB64B95-CC43-4E9E-9474-E2F8E0344445}" destId="{465E10A1-8281-447C-8D22-AC1246FEC847}" srcOrd="2" destOrd="0" presId="urn:microsoft.com/office/officeart/2018/2/layout/IconVerticalSolidList"/>
    <dgm:cxn modelId="{F9221EA9-9278-4A30-A507-A195355A182B}" type="presParOf" srcId="{465E10A1-8281-447C-8D22-AC1246FEC847}" destId="{9610602A-BB92-499D-9E47-A53E72FF2BE8}" srcOrd="0" destOrd="0" presId="urn:microsoft.com/office/officeart/2018/2/layout/IconVerticalSolidList"/>
    <dgm:cxn modelId="{27AF3BA4-9ACD-494B-8A2E-6DE6F4F695F9}" type="presParOf" srcId="{465E10A1-8281-447C-8D22-AC1246FEC847}" destId="{B92CF854-A3C3-4A2E-9EB9-F729CA79B648}" srcOrd="1" destOrd="0" presId="urn:microsoft.com/office/officeart/2018/2/layout/IconVerticalSolidList"/>
    <dgm:cxn modelId="{FD0A7EA0-C709-4567-A75D-BBA7B4E35771}" type="presParOf" srcId="{465E10A1-8281-447C-8D22-AC1246FEC847}" destId="{E88E3123-267A-4873-920C-6F468890AC99}" srcOrd="2" destOrd="0" presId="urn:microsoft.com/office/officeart/2018/2/layout/IconVerticalSolidList"/>
    <dgm:cxn modelId="{F91E228D-FA03-4900-B7B5-47AB8A227E16}" type="presParOf" srcId="{465E10A1-8281-447C-8D22-AC1246FEC847}" destId="{F6559615-C3FD-43F1-9C5A-AE46321DA7E6}" srcOrd="3" destOrd="0" presId="urn:microsoft.com/office/officeart/2018/2/layout/IconVerticalSolidList"/>
    <dgm:cxn modelId="{5927E600-4F39-4ED7-B190-D40EA0E5FAA3}" type="presParOf" srcId="{2DB64B95-CC43-4E9E-9474-E2F8E0344445}" destId="{94ADB115-DAC3-43F2-BE4F-341B5D5BE537}" srcOrd="3" destOrd="0" presId="urn:microsoft.com/office/officeart/2018/2/layout/IconVerticalSolidList"/>
    <dgm:cxn modelId="{54E9B74F-FF10-4977-BB18-1D178D332F7A}" type="presParOf" srcId="{2DB64B95-CC43-4E9E-9474-E2F8E0344445}" destId="{C3207734-CCC9-4BDD-BDED-02E10D318746}" srcOrd="4" destOrd="0" presId="urn:microsoft.com/office/officeart/2018/2/layout/IconVerticalSolidList"/>
    <dgm:cxn modelId="{50986005-C65E-4DF7-B5B3-203545A457BD}" type="presParOf" srcId="{C3207734-CCC9-4BDD-BDED-02E10D318746}" destId="{28327073-8E17-4496-8129-D82D4ECA915C}" srcOrd="0" destOrd="0" presId="urn:microsoft.com/office/officeart/2018/2/layout/IconVerticalSolidList"/>
    <dgm:cxn modelId="{832BB24E-6946-4F98-8804-C6EDFEB3A9A5}" type="presParOf" srcId="{C3207734-CCC9-4BDD-BDED-02E10D318746}" destId="{C80E3E1E-D22C-4DE8-8A49-6FC94EC874C4}" srcOrd="1" destOrd="0" presId="urn:microsoft.com/office/officeart/2018/2/layout/IconVerticalSolidList"/>
    <dgm:cxn modelId="{B493C90C-8C40-4831-97C1-B058E53A1823}" type="presParOf" srcId="{C3207734-CCC9-4BDD-BDED-02E10D318746}" destId="{88267FA1-3EA1-4052-9C10-C34E77BB10CD}" srcOrd="2" destOrd="0" presId="urn:microsoft.com/office/officeart/2018/2/layout/IconVerticalSolidList"/>
    <dgm:cxn modelId="{B7F95394-C8CB-4922-941D-5B26F6668579}" type="presParOf" srcId="{C3207734-CCC9-4BDD-BDED-02E10D318746}" destId="{D15F69E5-25D2-430F-BF83-A1F8AB9B78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DBCB0-2729-49B0-AA4A-670BC0ECC14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57220D8-E633-4DDD-9463-2861DE93ED04}">
      <dgm:prSet custT="1"/>
      <dgm:spPr/>
      <dgm:t>
        <a:bodyPr/>
        <a:lstStyle/>
        <a:p>
          <a:endParaRPr lang="en-US" sz="4000" dirty="0"/>
        </a:p>
      </dgm:t>
    </dgm:pt>
    <dgm:pt modelId="{C5282E26-5AE3-44C7-B7D8-C456404529D3}" type="parTrans" cxnId="{C1FF0568-E4C4-4673-AB97-9EFD31CE0240}">
      <dgm:prSet/>
      <dgm:spPr/>
      <dgm:t>
        <a:bodyPr/>
        <a:lstStyle/>
        <a:p>
          <a:endParaRPr lang="en-US"/>
        </a:p>
      </dgm:t>
    </dgm:pt>
    <dgm:pt modelId="{E99E82A7-3038-4C34-BF20-31D8B26FAA15}" type="sibTrans" cxnId="{C1FF0568-E4C4-4673-AB97-9EFD31CE0240}">
      <dgm:prSet/>
      <dgm:spPr/>
      <dgm:t>
        <a:bodyPr/>
        <a:lstStyle/>
        <a:p>
          <a:endParaRPr lang="en-US"/>
        </a:p>
      </dgm:t>
    </dgm:pt>
    <dgm:pt modelId="{E1E35BA9-3D57-4CFB-AF69-374D24E1C36C}">
      <dgm:prSet custT="1"/>
      <dgm:spPr/>
      <dgm:t>
        <a:bodyPr/>
        <a:lstStyle/>
        <a:p>
          <a:r>
            <a:rPr lang="en-US" sz="4000" dirty="0"/>
            <a:t>Understand first, argue second</a:t>
          </a:r>
        </a:p>
      </dgm:t>
    </dgm:pt>
    <dgm:pt modelId="{C722B878-A585-44D3-B1D7-D9ED2F8CD316}" type="parTrans" cxnId="{8D3DF7BA-7236-4927-AEDF-D694A6B446C0}">
      <dgm:prSet/>
      <dgm:spPr/>
      <dgm:t>
        <a:bodyPr/>
        <a:lstStyle/>
        <a:p>
          <a:endParaRPr lang="en-US"/>
        </a:p>
      </dgm:t>
    </dgm:pt>
    <dgm:pt modelId="{17622AD8-A29F-40D1-B929-6589B22D66DD}" type="sibTrans" cxnId="{8D3DF7BA-7236-4927-AEDF-D694A6B446C0}">
      <dgm:prSet/>
      <dgm:spPr/>
      <dgm:t>
        <a:bodyPr/>
        <a:lstStyle/>
        <a:p>
          <a:endParaRPr lang="en-US"/>
        </a:p>
      </dgm:t>
    </dgm:pt>
    <dgm:pt modelId="{78A2DC96-A00D-4B5B-8DD0-7D4D73A1853D}">
      <dgm:prSet custT="1"/>
      <dgm:spPr/>
      <dgm:t>
        <a:bodyPr/>
        <a:lstStyle/>
        <a:p>
          <a:endParaRPr lang="en-US" sz="4000" dirty="0"/>
        </a:p>
      </dgm:t>
    </dgm:pt>
    <dgm:pt modelId="{5EAF6763-5790-499B-B45B-56E8764850F0}" type="parTrans" cxnId="{64993DAC-A789-4A9D-A7F6-55B81FAD8B43}">
      <dgm:prSet/>
      <dgm:spPr/>
      <dgm:t>
        <a:bodyPr/>
        <a:lstStyle/>
        <a:p>
          <a:endParaRPr lang="en-US"/>
        </a:p>
      </dgm:t>
    </dgm:pt>
    <dgm:pt modelId="{53AEE751-0CBE-433B-8EDD-ED97595F637B}" type="sibTrans" cxnId="{64993DAC-A789-4A9D-A7F6-55B81FAD8B43}">
      <dgm:prSet/>
      <dgm:spPr/>
      <dgm:t>
        <a:bodyPr/>
        <a:lstStyle/>
        <a:p>
          <a:endParaRPr lang="en-US"/>
        </a:p>
      </dgm:t>
    </dgm:pt>
    <dgm:pt modelId="{2DB64B95-CC43-4E9E-9474-E2F8E0344445}" type="pres">
      <dgm:prSet presAssocID="{8FCDBCB0-2729-49B0-AA4A-670BC0ECC148}" presName="root" presStyleCnt="0">
        <dgm:presLayoutVars>
          <dgm:dir/>
          <dgm:resizeHandles val="exact"/>
        </dgm:presLayoutVars>
      </dgm:prSet>
      <dgm:spPr/>
    </dgm:pt>
    <dgm:pt modelId="{818F1C86-FACA-4868-93E0-87258F4AE659}" type="pres">
      <dgm:prSet presAssocID="{657220D8-E633-4DDD-9463-2861DE93ED04}" presName="compNode" presStyleCnt="0"/>
      <dgm:spPr/>
    </dgm:pt>
    <dgm:pt modelId="{B41BD710-B744-45F6-A9CA-CA8FBE4BD5B7}" type="pres">
      <dgm:prSet presAssocID="{657220D8-E633-4DDD-9463-2861DE93ED04}" presName="bgRect" presStyleLbl="bgShp" presStyleIdx="0" presStyleCnt="3" custLinFactNeighborX="0" custLinFactNeighborY="-43"/>
      <dgm:spPr/>
    </dgm:pt>
    <dgm:pt modelId="{F8C75DB3-9E41-4A4A-BB50-A8CC62BE0685}" type="pres">
      <dgm:prSet presAssocID="{657220D8-E633-4DDD-9463-2861DE93ED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E94DE5F8-B96F-4027-8DBF-1E9501ED9920}" type="pres">
      <dgm:prSet presAssocID="{657220D8-E633-4DDD-9463-2861DE93ED04}" presName="spaceRect" presStyleCnt="0"/>
      <dgm:spPr/>
    </dgm:pt>
    <dgm:pt modelId="{67E3D039-1FBB-4B5D-8F6E-C58D9262660D}" type="pres">
      <dgm:prSet presAssocID="{657220D8-E633-4DDD-9463-2861DE93ED04}" presName="parTx" presStyleLbl="revTx" presStyleIdx="0" presStyleCnt="3">
        <dgm:presLayoutVars>
          <dgm:chMax val="0"/>
          <dgm:chPref val="0"/>
        </dgm:presLayoutVars>
      </dgm:prSet>
      <dgm:spPr/>
    </dgm:pt>
    <dgm:pt modelId="{591DAC0D-BC6E-469E-A989-379E1E69F53F}" type="pres">
      <dgm:prSet presAssocID="{E99E82A7-3038-4C34-BF20-31D8B26FAA15}" presName="sibTrans" presStyleCnt="0"/>
      <dgm:spPr/>
    </dgm:pt>
    <dgm:pt modelId="{465E10A1-8281-447C-8D22-AC1246FEC847}" type="pres">
      <dgm:prSet presAssocID="{E1E35BA9-3D57-4CFB-AF69-374D24E1C36C}" presName="compNode" presStyleCnt="0"/>
      <dgm:spPr/>
    </dgm:pt>
    <dgm:pt modelId="{9610602A-BB92-499D-9E47-A53E72FF2BE8}" type="pres">
      <dgm:prSet presAssocID="{E1E35BA9-3D57-4CFB-AF69-374D24E1C36C}" presName="bgRect" presStyleLbl="bgShp" presStyleIdx="1" presStyleCnt="3"/>
      <dgm:spPr/>
    </dgm:pt>
    <dgm:pt modelId="{B92CF854-A3C3-4A2E-9EB9-F729CA79B648}" type="pres">
      <dgm:prSet presAssocID="{E1E35BA9-3D57-4CFB-AF69-374D24E1C3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88E3123-267A-4873-920C-6F468890AC99}" type="pres">
      <dgm:prSet presAssocID="{E1E35BA9-3D57-4CFB-AF69-374D24E1C36C}" presName="spaceRect" presStyleCnt="0"/>
      <dgm:spPr/>
    </dgm:pt>
    <dgm:pt modelId="{F6559615-C3FD-43F1-9C5A-AE46321DA7E6}" type="pres">
      <dgm:prSet presAssocID="{E1E35BA9-3D57-4CFB-AF69-374D24E1C36C}" presName="parTx" presStyleLbl="revTx" presStyleIdx="1" presStyleCnt="3">
        <dgm:presLayoutVars>
          <dgm:chMax val="0"/>
          <dgm:chPref val="0"/>
        </dgm:presLayoutVars>
      </dgm:prSet>
      <dgm:spPr/>
    </dgm:pt>
    <dgm:pt modelId="{94ADB115-DAC3-43F2-BE4F-341B5D5BE537}" type="pres">
      <dgm:prSet presAssocID="{17622AD8-A29F-40D1-B929-6589B22D66DD}" presName="sibTrans" presStyleCnt="0"/>
      <dgm:spPr/>
    </dgm:pt>
    <dgm:pt modelId="{C3207734-CCC9-4BDD-BDED-02E10D318746}" type="pres">
      <dgm:prSet presAssocID="{78A2DC96-A00D-4B5B-8DD0-7D4D73A1853D}" presName="compNode" presStyleCnt="0"/>
      <dgm:spPr/>
    </dgm:pt>
    <dgm:pt modelId="{28327073-8E17-4496-8129-D82D4ECA915C}" type="pres">
      <dgm:prSet presAssocID="{78A2DC96-A00D-4B5B-8DD0-7D4D73A1853D}" presName="bgRect" presStyleLbl="bgShp" presStyleIdx="2" presStyleCnt="3"/>
      <dgm:spPr/>
    </dgm:pt>
    <dgm:pt modelId="{C80E3E1E-D22C-4DE8-8A49-6FC94EC874C4}" type="pres">
      <dgm:prSet presAssocID="{78A2DC96-A00D-4B5B-8DD0-7D4D73A185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rvous Face with Solid Fill"/>
        </a:ext>
      </dgm:extLst>
    </dgm:pt>
    <dgm:pt modelId="{88267FA1-3EA1-4052-9C10-C34E77BB10CD}" type="pres">
      <dgm:prSet presAssocID="{78A2DC96-A00D-4B5B-8DD0-7D4D73A1853D}" presName="spaceRect" presStyleCnt="0"/>
      <dgm:spPr/>
    </dgm:pt>
    <dgm:pt modelId="{D15F69E5-25D2-430F-BF83-A1F8AB9B7830}" type="pres">
      <dgm:prSet presAssocID="{78A2DC96-A00D-4B5B-8DD0-7D4D73A1853D}" presName="parTx" presStyleLbl="revTx" presStyleIdx="2" presStyleCnt="3">
        <dgm:presLayoutVars>
          <dgm:chMax val="0"/>
          <dgm:chPref val="0"/>
        </dgm:presLayoutVars>
      </dgm:prSet>
      <dgm:spPr/>
    </dgm:pt>
  </dgm:ptLst>
  <dgm:cxnLst>
    <dgm:cxn modelId="{9101A638-C54A-4410-AC78-E44FEFC4106C}" type="presOf" srcId="{78A2DC96-A00D-4B5B-8DD0-7D4D73A1853D}" destId="{D15F69E5-25D2-430F-BF83-A1F8AB9B7830}" srcOrd="0" destOrd="0" presId="urn:microsoft.com/office/officeart/2018/2/layout/IconVerticalSolidList"/>
    <dgm:cxn modelId="{B83AAC3E-0918-4D75-9D3E-42017599ACF2}" type="presOf" srcId="{8FCDBCB0-2729-49B0-AA4A-670BC0ECC148}" destId="{2DB64B95-CC43-4E9E-9474-E2F8E0344445}" srcOrd="0" destOrd="0" presId="urn:microsoft.com/office/officeart/2018/2/layout/IconVerticalSolidList"/>
    <dgm:cxn modelId="{C1FF0568-E4C4-4673-AB97-9EFD31CE0240}" srcId="{8FCDBCB0-2729-49B0-AA4A-670BC0ECC148}" destId="{657220D8-E633-4DDD-9463-2861DE93ED04}" srcOrd="0" destOrd="0" parTransId="{C5282E26-5AE3-44C7-B7D8-C456404529D3}" sibTransId="{E99E82A7-3038-4C34-BF20-31D8B26FAA15}"/>
    <dgm:cxn modelId="{473A2B8F-E201-4B98-AB05-578F7EB2B947}" type="presOf" srcId="{E1E35BA9-3D57-4CFB-AF69-374D24E1C36C}" destId="{F6559615-C3FD-43F1-9C5A-AE46321DA7E6}" srcOrd="0" destOrd="0" presId="urn:microsoft.com/office/officeart/2018/2/layout/IconVerticalSolidList"/>
    <dgm:cxn modelId="{D1A4E19C-6E00-40CA-99FE-979C534117E2}" type="presOf" srcId="{657220D8-E633-4DDD-9463-2861DE93ED04}" destId="{67E3D039-1FBB-4B5D-8F6E-C58D9262660D}" srcOrd="0" destOrd="0" presId="urn:microsoft.com/office/officeart/2018/2/layout/IconVerticalSolidList"/>
    <dgm:cxn modelId="{64993DAC-A789-4A9D-A7F6-55B81FAD8B43}" srcId="{8FCDBCB0-2729-49B0-AA4A-670BC0ECC148}" destId="{78A2DC96-A00D-4B5B-8DD0-7D4D73A1853D}" srcOrd="2" destOrd="0" parTransId="{5EAF6763-5790-499B-B45B-56E8764850F0}" sibTransId="{53AEE751-0CBE-433B-8EDD-ED97595F637B}"/>
    <dgm:cxn modelId="{8D3DF7BA-7236-4927-AEDF-D694A6B446C0}" srcId="{8FCDBCB0-2729-49B0-AA4A-670BC0ECC148}" destId="{E1E35BA9-3D57-4CFB-AF69-374D24E1C36C}" srcOrd="1" destOrd="0" parTransId="{C722B878-A585-44D3-B1D7-D9ED2F8CD316}" sibTransId="{17622AD8-A29F-40D1-B929-6589B22D66DD}"/>
    <dgm:cxn modelId="{E76042EB-9CB4-4D54-ACC9-7F85FFA89211}" type="presParOf" srcId="{2DB64B95-CC43-4E9E-9474-E2F8E0344445}" destId="{818F1C86-FACA-4868-93E0-87258F4AE659}" srcOrd="0" destOrd="0" presId="urn:microsoft.com/office/officeart/2018/2/layout/IconVerticalSolidList"/>
    <dgm:cxn modelId="{F961ACC7-C185-4D7B-8C10-1F031B04EEA3}" type="presParOf" srcId="{818F1C86-FACA-4868-93E0-87258F4AE659}" destId="{B41BD710-B744-45F6-A9CA-CA8FBE4BD5B7}" srcOrd="0" destOrd="0" presId="urn:microsoft.com/office/officeart/2018/2/layout/IconVerticalSolidList"/>
    <dgm:cxn modelId="{7FC4ECE7-4418-4F3E-9D0A-28CC8970BD6F}" type="presParOf" srcId="{818F1C86-FACA-4868-93E0-87258F4AE659}" destId="{F8C75DB3-9E41-4A4A-BB50-A8CC62BE0685}" srcOrd="1" destOrd="0" presId="urn:microsoft.com/office/officeart/2018/2/layout/IconVerticalSolidList"/>
    <dgm:cxn modelId="{8C34DABC-B381-47D7-B295-67C3E0F30DEF}" type="presParOf" srcId="{818F1C86-FACA-4868-93E0-87258F4AE659}" destId="{E94DE5F8-B96F-4027-8DBF-1E9501ED9920}" srcOrd="2" destOrd="0" presId="urn:microsoft.com/office/officeart/2018/2/layout/IconVerticalSolidList"/>
    <dgm:cxn modelId="{FD0C0797-175A-4862-96CC-4543D62FD4EA}" type="presParOf" srcId="{818F1C86-FACA-4868-93E0-87258F4AE659}" destId="{67E3D039-1FBB-4B5D-8F6E-C58D9262660D}" srcOrd="3" destOrd="0" presId="urn:microsoft.com/office/officeart/2018/2/layout/IconVerticalSolidList"/>
    <dgm:cxn modelId="{5931D5AD-815D-4E02-B670-DC52F2E64077}" type="presParOf" srcId="{2DB64B95-CC43-4E9E-9474-E2F8E0344445}" destId="{591DAC0D-BC6E-469E-A989-379E1E69F53F}" srcOrd="1" destOrd="0" presId="urn:microsoft.com/office/officeart/2018/2/layout/IconVerticalSolidList"/>
    <dgm:cxn modelId="{CC004B43-4B9E-4AF7-98A2-619462358680}" type="presParOf" srcId="{2DB64B95-CC43-4E9E-9474-E2F8E0344445}" destId="{465E10A1-8281-447C-8D22-AC1246FEC847}" srcOrd="2" destOrd="0" presId="urn:microsoft.com/office/officeart/2018/2/layout/IconVerticalSolidList"/>
    <dgm:cxn modelId="{F9221EA9-9278-4A30-A507-A195355A182B}" type="presParOf" srcId="{465E10A1-8281-447C-8D22-AC1246FEC847}" destId="{9610602A-BB92-499D-9E47-A53E72FF2BE8}" srcOrd="0" destOrd="0" presId="urn:microsoft.com/office/officeart/2018/2/layout/IconVerticalSolidList"/>
    <dgm:cxn modelId="{27AF3BA4-9ACD-494B-8A2E-6DE6F4F695F9}" type="presParOf" srcId="{465E10A1-8281-447C-8D22-AC1246FEC847}" destId="{B92CF854-A3C3-4A2E-9EB9-F729CA79B648}" srcOrd="1" destOrd="0" presId="urn:microsoft.com/office/officeart/2018/2/layout/IconVerticalSolidList"/>
    <dgm:cxn modelId="{FD0A7EA0-C709-4567-A75D-BBA7B4E35771}" type="presParOf" srcId="{465E10A1-8281-447C-8D22-AC1246FEC847}" destId="{E88E3123-267A-4873-920C-6F468890AC99}" srcOrd="2" destOrd="0" presId="urn:microsoft.com/office/officeart/2018/2/layout/IconVerticalSolidList"/>
    <dgm:cxn modelId="{F91E228D-FA03-4900-B7B5-47AB8A227E16}" type="presParOf" srcId="{465E10A1-8281-447C-8D22-AC1246FEC847}" destId="{F6559615-C3FD-43F1-9C5A-AE46321DA7E6}" srcOrd="3" destOrd="0" presId="urn:microsoft.com/office/officeart/2018/2/layout/IconVerticalSolidList"/>
    <dgm:cxn modelId="{5927E600-4F39-4ED7-B190-D40EA0E5FAA3}" type="presParOf" srcId="{2DB64B95-CC43-4E9E-9474-E2F8E0344445}" destId="{94ADB115-DAC3-43F2-BE4F-341B5D5BE537}" srcOrd="3" destOrd="0" presId="urn:microsoft.com/office/officeart/2018/2/layout/IconVerticalSolidList"/>
    <dgm:cxn modelId="{54E9B74F-FF10-4977-BB18-1D178D332F7A}" type="presParOf" srcId="{2DB64B95-CC43-4E9E-9474-E2F8E0344445}" destId="{C3207734-CCC9-4BDD-BDED-02E10D318746}" srcOrd="4" destOrd="0" presId="urn:microsoft.com/office/officeart/2018/2/layout/IconVerticalSolidList"/>
    <dgm:cxn modelId="{50986005-C65E-4DF7-B5B3-203545A457BD}" type="presParOf" srcId="{C3207734-CCC9-4BDD-BDED-02E10D318746}" destId="{28327073-8E17-4496-8129-D82D4ECA915C}" srcOrd="0" destOrd="0" presId="urn:microsoft.com/office/officeart/2018/2/layout/IconVerticalSolidList"/>
    <dgm:cxn modelId="{832BB24E-6946-4F98-8804-C6EDFEB3A9A5}" type="presParOf" srcId="{C3207734-CCC9-4BDD-BDED-02E10D318746}" destId="{C80E3E1E-D22C-4DE8-8A49-6FC94EC874C4}" srcOrd="1" destOrd="0" presId="urn:microsoft.com/office/officeart/2018/2/layout/IconVerticalSolidList"/>
    <dgm:cxn modelId="{B493C90C-8C40-4831-97C1-B058E53A1823}" type="presParOf" srcId="{C3207734-CCC9-4BDD-BDED-02E10D318746}" destId="{88267FA1-3EA1-4052-9C10-C34E77BB10CD}" srcOrd="2" destOrd="0" presId="urn:microsoft.com/office/officeart/2018/2/layout/IconVerticalSolidList"/>
    <dgm:cxn modelId="{B7F95394-C8CB-4922-941D-5B26F6668579}" type="presParOf" srcId="{C3207734-CCC9-4BDD-BDED-02E10D318746}" destId="{D15F69E5-25D2-430F-BF83-A1F8AB9B78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DBCB0-2729-49B0-AA4A-670BC0ECC14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57220D8-E633-4DDD-9463-2861DE93ED04}">
      <dgm:prSet custT="1"/>
      <dgm:spPr/>
      <dgm:t>
        <a:bodyPr/>
        <a:lstStyle/>
        <a:p>
          <a:endParaRPr lang="en-US" sz="4000" dirty="0"/>
        </a:p>
      </dgm:t>
    </dgm:pt>
    <dgm:pt modelId="{C5282E26-5AE3-44C7-B7D8-C456404529D3}" type="parTrans" cxnId="{C1FF0568-E4C4-4673-AB97-9EFD31CE0240}">
      <dgm:prSet/>
      <dgm:spPr/>
      <dgm:t>
        <a:bodyPr/>
        <a:lstStyle/>
        <a:p>
          <a:endParaRPr lang="en-US"/>
        </a:p>
      </dgm:t>
    </dgm:pt>
    <dgm:pt modelId="{E99E82A7-3038-4C34-BF20-31D8B26FAA15}" type="sibTrans" cxnId="{C1FF0568-E4C4-4673-AB97-9EFD31CE0240}">
      <dgm:prSet/>
      <dgm:spPr/>
      <dgm:t>
        <a:bodyPr/>
        <a:lstStyle/>
        <a:p>
          <a:endParaRPr lang="en-US"/>
        </a:p>
      </dgm:t>
    </dgm:pt>
    <dgm:pt modelId="{E1E35BA9-3D57-4CFB-AF69-374D24E1C36C}">
      <dgm:prSet custT="1"/>
      <dgm:spPr/>
      <dgm:t>
        <a:bodyPr/>
        <a:lstStyle/>
        <a:p>
          <a:endParaRPr lang="en-US" sz="4000" dirty="0"/>
        </a:p>
      </dgm:t>
    </dgm:pt>
    <dgm:pt modelId="{C722B878-A585-44D3-B1D7-D9ED2F8CD316}" type="parTrans" cxnId="{8D3DF7BA-7236-4927-AEDF-D694A6B446C0}">
      <dgm:prSet/>
      <dgm:spPr/>
      <dgm:t>
        <a:bodyPr/>
        <a:lstStyle/>
        <a:p>
          <a:endParaRPr lang="en-US"/>
        </a:p>
      </dgm:t>
    </dgm:pt>
    <dgm:pt modelId="{17622AD8-A29F-40D1-B929-6589B22D66DD}" type="sibTrans" cxnId="{8D3DF7BA-7236-4927-AEDF-D694A6B446C0}">
      <dgm:prSet/>
      <dgm:spPr/>
      <dgm:t>
        <a:bodyPr/>
        <a:lstStyle/>
        <a:p>
          <a:endParaRPr lang="en-US"/>
        </a:p>
      </dgm:t>
    </dgm:pt>
    <dgm:pt modelId="{78A2DC96-A00D-4B5B-8DD0-7D4D73A1853D}">
      <dgm:prSet custT="1"/>
      <dgm:spPr/>
      <dgm:t>
        <a:bodyPr/>
        <a:lstStyle/>
        <a:p>
          <a:r>
            <a:rPr lang="en-US" sz="4000" dirty="0"/>
            <a:t>Watch out for emotional appeals</a:t>
          </a:r>
        </a:p>
      </dgm:t>
    </dgm:pt>
    <dgm:pt modelId="{5EAF6763-5790-499B-B45B-56E8764850F0}" type="parTrans" cxnId="{64993DAC-A789-4A9D-A7F6-55B81FAD8B43}">
      <dgm:prSet/>
      <dgm:spPr/>
      <dgm:t>
        <a:bodyPr/>
        <a:lstStyle/>
        <a:p>
          <a:endParaRPr lang="en-US"/>
        </a:p>
      </dgm:t>
    </dgm:pt>
    <dgm:pt modelId="{53AEE751-0CBE-433B-8EDD-ED97595F637B}" type="sibTrans" cxnId="{64993DAC-A789-4A9D-A7F6-55B81FAD8B43}">
      <dgm:prSet/>
      <dgm:spPr/>
      <dgm:t>
        <a:bodyPr/>
        <a:lstStyle/>
        <a:p>
          <a:endParaRPr lang="en-US"/>
        </a:p>
      </dgm:t>
    </dgm:pt>
    <dgm:pt modelId="{2DB64B95-CC43-4E9E-9474-E2F8E0344445}" type="pres">
      <dgm:prSet presAssocID="{8FCDBCB0-2729-49B0-AA4A-670BC0ECC148}" presName="root" presStyleCnt="0">
        <dgm:presLayoutVars>
          <dgm:dir/>
          <dgm:resizeHandles val="exact"/>
        </dgm:presLayoutVars>
      </dgm:prSet>
      <dgm:spPr/>
    </dgm:pt>
    <dgm:pt modelId="{818F1C86-FACA-4868-93E0-87258F4AE659}" type="pres">
      <dgm:prSet presAssocID="{657220D8-E633-4DDD-9463-2861DE93ED04}" presName="compNode" presStyleCnt="0"/>
      <dgm:spPr/>
    </dgm:pt>
    <dgm:pt modelId="{B41BD710-B744-45F6-A9CA-CA8FBE4BD5B7}" type="pres">
      <dgm:prSet presAssocID="{657220D8-E633-4DDD-9463-2861DE93ED04}" presName="bgRect" presStyleLbl="bgShp" presStyleIdx="0" presStyleCnt="3" custLinFactNeighborX="0" custLinFactNeighborY="-43"/>
      <dgm:spPr/>
    </dgm:pt>
    <dgm:pt modelId="{F8C75DB3-9E41-4A4A-BB50-A8CC62BE0685}" type="pres">
      <dgm:prSet presAssocID="{657220D8-E633-4DDD-9463-2861DE93ED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E94DE5F8-B96F-4027-8DBF-1E9501ED9920}" type="pres">
      <dgm:prSet presAssocID="{657220D8-E633-4DDD-9463-2861DE93ED04}" presName="spaceRect" presStyleCnt="0"/>
      <dgm:spPr/>
    </dgm:pt>
    <dgm:pt modelId="{67E3D039-1FBB-4B5D-8F6E-C58D9262660D}" type="pres">
      <dgm:prSet presAssocID="{657220D8-E633-4DDD-9463-2861DE93ED04}" presName="parTx" presStyleLbl="revTx" presStyleIdx="0" presStyleCnt="3">
        <dgm:presLayoutVars>
          <dgm:chMax val="0"/>
          <dgm:chPref val="0"/>
        </dgm:presLayoutVars>
      </dgm:prSet>
      <dgm:spPr/>
    </dgm:pt>
    <dgm:pt modelId="{591DAC0D-BC6E-469E-A989-379E1E69F53F}" type="pres">
      <dgm:prSet presAssocID="{E99E82A7-3038-4C34-BF20-31D8B26FAA15}" presName="sibTrans" presStyleCnt="0"/>
      <dgm:spPr/>
    </dgm:pt>
    <dgm:pt modelId="{465E10A1-8281-447C-8D22-AC1246FEC847}" type="pres">
      <dgm:prSet presAssocID="{E1E35BA9-3D57-4CFB-AF69-374D24E1C36C}" presName="compNode" presStyleCnt="0"/>
      <dgm:spPr/>
    </dgm:pt>
    <dgm:pt modelId="{9610602A-BB92-499D-9E47-A53E72FF2BE8}" type="pres">
      <dgm:prSet presAssocID="{E1E35BA9-3D57-4CFB-AF69-374D24E1C36C}" presName="bgRect" presStyleLbl="bgShp" presStyleIdx="1" presStyleCnt="3" custLinFactNeighborY="-561"/>
      <dgm:spPr/>
    </dgm:pt>
    <dgm:pt modelId="{B92CF854-A3C3-4A2E-9EB9-F729CA79B648}" type="pres">
      <dgm:prSet presAssocID="{E1E35BA9-3D57-4CFB-AF69-374D24E1C3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88E3123-267A-4873-920C-6F468890AC99}" type="pres">
      <dgm:prSet presAssocID="{E1E35BA9-3D57-4CFB-AF69-374D24E1C36C}" presName="spaceRect" presStyleCnt="0"/>
      <dgm:spPr/>
    </dgm:pt>
    <dgm:pt modelId="{F6559615-C3FD-43F1-9C5A-AE46321DA7E6}" type="pres">
      <dgm:prSet presAssocID="{E1E35BA9-3D57-4CFB-AF69-374D24E1C36C}" presName="parTx" presStyleLbl="revTx" presStyleIdx="1" presStyleCnt="3">
        <dgm:presLayoutVars>
          <dgm:chMax val="0"/>
          <dgm:chPref val="0"/>
        </dgm:presLayoutVars>
      </dgm:prSet>
      <dgm:spPr/>
    </dgm:pt>
    <dgm:pt modelId="{94ADB115-DAC3-43F2-BE4F-341B5D5BE537}" type="pres">
      <dgm:prSet presAssocID="{17622AD8-A29F-40D1-B929-6589B22D66DD}" presName="sibTrans" presStyleCnt="0"/>
      <dgm:spPr/>
    </dgm:pt>
    <dgm:pt modelId="{C3207734-CCC9-4BDD-BDED-02E10D318746}" type="pres">
      <dgm:prSet presAssocID="{78A2DC96-A00D-4B5B-8DD0-7D4D73A1853D}" presName="compNode" presStyleCnt="0"/>
      <dgm:spPr/>
    </dgm:pt>
    <dgm:pt modelId="{28327073-8E17-4496-8129-D82D4ECA915C}" type="pres">
      <dgm:prSet presAssocID="{78A2DC96-A00D-4B5B-8DD0-7D4D73A1853D}" presName="bgRect" presStyleLbl="bgShp" presStyleIdx="2" presStyleCnt="3"/>
      <dgm:spPr/>
    </dgm:pt>
    <dgm:pt modelId="{C80E3E1E-D22C-4DE8-8A49-6FC94EC874C4}" type="pres">
      <dgm:prSet presAssocID="{78A2DC96-A00D-4B5B-8DD0-7D4D73A185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rvous Face with Solid Fill"/>
        </a:ext>
      </dgm:extLst>
    </dgm:pt>
    <dgm:pt modelId="{88267FA1-3EA1-4052-9C10-C34E77BB10CD}" type="pres">
      <dgm:prSet presAssocID="{78A2DC96-A00D-4B5B-8DD0-7D4D73A1853D}" presName="spaceRect" presStyleCnt="0"/>
      <dgm:spPr/>
    </dgm:pt>
    <dgm:pt modelId="{D15F69E5-25D2-430F-BF83-A1F8AB9B7830}" type="pres">
      <dgm:prSet presAssocID="{78A2DC96-A00D-4B5B-8DD0-7D4D73A1853D}" presName="parTx" presStyleLbl="revTx" presStyleIdx="2" presStyleCnt="3">
        <dgm:presLayoutVars>
          <dgm:chMax val="0"/>
          <dgm:chPref val="0"/>
        </dgm:presLayoutVars>
      </dgm:prSet>
      <dgm:spPr/>
    </dgm:pt>
  </dgm:ptLst>
  <dgm:cxnLst>
    <dgm:cxn modelId="{9101A638-C54A-4410-AC78-E44FEFC4106C}" type="presOf" srcId="{78A2DC96-A00D-4B5B-8DD0-7D4D73A1853D}" destId="{D15F69E5-25D2-430F-BF83-A1F8AB9B7830}" srcOrd="0" destOrd="0" presId="urn:microsoft.com/office/officeart/2018/2/layout/IconVerticalSolidList"/>
    <dgm:cxn modelId="{B83AAC3E-0918-4D75-9D3E-42017599ACF2}" type="presOf" srcId="{8FCDBCB0-2729-49B0-AA4A-670BC0ECC148}" destId="{2DB64B95-CC43-4E9E-9474-E2F8E0344445}" srcOrd="0" destOrd="0" presId="urn:microsoft.com/office/officeart/2018/2/layout/IconVerticalSolidList"/>
    <dgm:cxn modelId="{C1FF0568-E4C4-4673-AB97-9EFD31CE0240}" srcId="{8FCDBCB0-2729-49B0-AA4A-670BC0ECC148}" destId="{657220D8-E633-4DDD-9463-2861DE93ED04}" srcOrd="0" destOrd="0" parTransId="{C5282E26-5AE3-44C7-B7D8-C456404529D3}" sibTransId="{E99E82A7-3038-4C34-BF20-31D8B26FAA15}"/>
    <dgm:cxn modelId="{473A2B8F-E201-4B98-AB05-578F7EB2B947}" type="presOf" srcId="{E1E35BA9-3D57-4CFB-AF69-374D24E1C36C}" destId="{F6559615-C3FD-43F1-9C5A-AE46321DA7E6}" srcOrd="0" destOrd="0" presId="urn:microsoft.com/office/officeart/2018/2/layout/IconVerticalSolidList"/>
    <dgm:cxn modelId="{D1A4E19C-6E00-40CA-99FE-979C534117E2}" type="presOf" srcId="{657220D8-E633-4DDD-9463-2861DE93ED04}" destId="{67E3D039-1FBB-4B5D-8F6E-C58D9262660D}" srcOrd="0" destOrd="0" presId="urn:microsoft.com/office/officeart/2018/2/layout/IconVerticalSolidList"/>
    <dgm:cxn modelId="{64993DAC-A789-4A9D-A7F6-55B81FAD8B43}" srcId="{8FCDBCB0-2729-49B0-AA4A-670BC0ECC148}" destId="{78A2DC96-A00D-4B5B-8DD0-7D4D73A1853D}" srcOrd="2" destOrd="0" parTransId="{5EAF6763-5790-499B-B45B-56E8764850F0}" sibTransId="{53AEE751-0CBE-433B-8EDD-ED97595F637B}"/>
    <dgm:cxn modelId="{8D3DF7BA-7236-4927-AEDF-D694A6B446C0}" srcId="{8FCDBCB0-2729-49B0-AA4A-670BC0ECC148}" destId="{E1E35BA9-3D57-4CFB-AF69-374D24E1C36C}" srcOrd="1" destOrd="0" parTransId="{C722B878-A585-44D3-B1D7-D9ED2F8CD316}" sibTransId="{17622AD8-A29F-40D1-B929-6589B22D66DD}"/>
    <dgm:cxn modelId="{E76042EB-9CB4-4D54-ACC9-7F85FFA89211}" type="presParOf" srcId="{2DB64B95-CC43-4E9E-9474-E2F8E0344445}" destId="{818F1C86-FACA-4868-93E0-87258F4AE659}" srcOrd="0" destOrd="0" presId="urn:microsoft.com/office/officeart/2018/2/layout/IconVerticalSolidList"/>
    <dgm:cxn modelId="{F961ACC7-C185-4D7B-8C10-1F031B04EEA3}" type="presParOf" srcId="{818F1C86-FACA-4868-93E0-87258F4AE659}" destId="{B41BD710-B744-45F6-A9CA-CA8FBE4BD5B7}" srcOrd="0" destOrd="0" presId="urn:microsoft.com/office/officeart/2018/2/layout/IconVerticalSolidList"/>
    <dgm:cxn modelId="{7FC4ECE7-4418-4F3E-9D0A-28CC8970BD6F}" type="presParOf" srcId="{818F1C86-FACA-4868-93E0-87258F4AE659}" destId="{F8C75DB3-9E41-4A4A-BB50-A8CC62BE0685}" srcOrd="1" destOrd="0" presId="urn:microsoft.com/office/officeart/2018/2/layout/IconVerticalSolidList"/>
    <dgm:cxn modelId="{8C34DABC-B381-47D7-B295-67C3E0F30DEF}" type="presParOf" srcId="{818F1C86-FACA-4868-93E0-87258F4AE659}" destId="{E94DE5F8-B96F-4027-8DBF-1E9501ED9920}" srcOrd="2" destOrd="0" presId="urn:microsoft.com/office/officeart/2018/2/layout/IconVerticalSolidList"/>
    <dgm:cxn modelId="{FD0C0797-175A-4862-96CC-4543D62FD4EA}" type="presParOf" srcId="{818F1C86-FACA-4868-93E0-87258F4AE659}" destId="{67E3D039-1FBB-4B5D-8F6E-C58D9262660D}" srcOrd="3" destOrd="0" presId="urn:microsoft.com/office/officeart/2018/2/layout/IconVerticalSolidList"/>
    <dgm:cxn modelId="{5931D5AD-815D-4E02-B670-DC52F2E64077}" type="presParOf" srcId="{2DB64B95-CC43-4E9E-9474-E2F8E0344445}" destId="{591DAC0D-BC6E-469E-A989-379E1E69F53F}" srcOrd="1" destOrd="0" presId="urn:microsoft.com/office/officeart/2018/2/layout/IconVerticalSolidList"/>
    <dgm:cxn modelId="{CC004B43-4B9E-4AF7-98A2-619462358680}" type="presParOf" srcId="{2DB64B95-CC43-4E9E-9474-E2F8E0344445}" destId="{465E10A1-8281-447C-8D22-AC1246FEC847}" srcOrd="2" destOrd="0" presId="urn:microsoft.com/office/officeart/2018/2/layout/IconVerticalSolidList"/>
    <dgm:cxn modelId="{F9221EA9-9278-4A30-A507-A195355A182B}" type="presParOf" srcId="{465E10A1-8281-447C-8D22-AC1246FEC847}" destId="{9610602A-BB92-499D-9E47-A53E72FF2BE8}" srcOrd="0" destOrd="0" presId="urn:microsoft.com/office/officeart/2018/2/layout/IconVerticalSolidList"/>
    <dgm:cxn modelId="{27AF3BA4-9ACD-494B-8A2E-6DE6F4F695F9}" type="presParOf" srcId="{465E10A1-8281-447C-8D22-AC1246FEC847}" destId="{B92CF854-A3C3-4A2E-9EB9-F729CA79B648}" srcOrd="1" destOrd="0" presId="urn:microsoft.com/office/officeart/2018/2/layout/IconVerticalSolidList"/>
    <dgm:cxn modelId="{FD0A7EA0-C709-4567-A75D-BBA7B4E35771}" type="presParOf" srcId="{465E10A1-8281-447C-8D22-AC1246FEC847}" destId="{E88E3123-267A-4873-920C-6F468890AC99}" srcOrd="2" destOrd="0" presId="urn:microsoft.com/office/officeart/2018/2/layout/IconVerticalSolidList"/>
    <dgm:cxn modelId="{F91E228D-FA03-4900-B7B5-47AB8A227E16}" type="presParOf" srcId="{465E10A1-8281-447C-8D22-AC1246FEC847}" destId="{F6559615-C3FD-43F1-9C5A-AE46321DA7E6}" srcOrd="3" destOrd="0" presId="urn:microsoft.com/office/officeart/2018/2/layout/IconVerticalSolidList"/>
    <dgm:cxn modelId="{5927E600-4F39-4ED7-B190-D40EA0E5FAA3}" type="presParOf" srcId="{2DB64B95-CC43-4E9E-9474-E2F8E0344445}" destId="{94ADB115-DAC3-43F2-BE4F-341B5D5BE537}" srcOrd="3" destOrd="0" presId="urn:microsoft.com/office/officeart/2018/2/layout/IconVerticalSolidList"/>
    <dgm:cxn modelId="{54E9B74F-FF10-4977-BB18-1D178D332F7A}" type="presParOf" srcId="{2DB64B95-CC43-4E9E-9474-E2F8E0344445}" destId="{C3207734-CCC9-4BDD-BDED-02E10D318746}" srcOrd="4" destOrd="0" presId="urn:microsoft.com/office/officeart/2018/2/layout/IconVerticalSolidList"/>
    <dgm:cxn modelId="{50986005-C65E-4DF7-B5B3-203545A457BD}" type="presParOf" srcId="{C3207734-CCC9-4BDD-BDED-02E10D318746}" destId="{28327073-8E17-4496-8129-D82D4ECA915C}" srcOrd="0" destOrd="0" presId="urn:microsoft.com/office/officeart/2018/2/layout/IconVerticalSolidList"/>
    <dgm:cxn modelId="{832BB24E-6946-4F98-8804-C6EDFEB3A9A5}" type="presParOf" srcId="{C3207734-CCC9-4BDD-BDED-02E10D318746}" destId="{C80E3E1E-D22C-4DE8-8A49-6FC94EC874C4}" srcOrd="1" destOrd="0" presId="urn:microsoft.com/office/officeart/2018/2/layout/IconVerticalSolidList"/>
    <dgm:cxn modelId="{B493C90C-8C40-4831-97C1-B058E53A1823}" type="presParOf" srcId="{C3207734-CCC9-4BDD-BDED-02E10D318746}" destId="{88267FA1-3EA1-4052-9C10-C34E77BB10CD}" srcOrd="2" destOrd="0" presId="urn:microsoft.com/office/officeart/2018/2/layout/IconVerticalSolidList"/>
    <dgm:cxn modelId="{B7F95394-C8CB-4922-941D-5B26F6668579}" type="presParOf" srcId="{C3207734-CCC9-4BDD-BDED-02E10D318746}" destId="{D15F69E5-25D2-430F-BF83-A1F8AB9B78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CDBCB0-2729-49B0-AA4A-670BC0ECC14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57220D8-E633-4DDD-9463-2861DE93ED04}">
      <dgm:prSet custT="1"/>
      <dgm:spPr/>
      <dgm:t>
        <a:bodyPr/>
        <a:lstStyle/>
        <a:p>
          <a:r>
            <a:rPr lang="en-US" sz="4000" dirty="0"/>
            <a:t>You don’t have to be “FIRST!!@!”</a:t>
          </a:r>
        </a:p>
      </dgm:t>
    </dgm:pt>
    <dgm:pt modelId="{C5282E26-5AE3-44C7-B7D8-C456404529D3}" type="parTrans" cxnId="{C1FF0568-E4C4-4673-AB97-9EFD31CE0240}">
      <dgm:prSet/>
      <dgm:spPr/>
      <dgm:t>
        <a:bodyPr/>
        <a:lstStyle/>
        <a:p>
          <a:endParaRPr lang="en-US"/>
        </a:p>
      </dgm:t>
    </dgm:pt>
    <dgm:pt modelId="{E99E82A7-3038-4C34-BF20-31D8B26FAA15}" type="sibTrans" cxnId="{C1FF0568-E4C4-4673-AB97-9EFD31CE0240}">
      <dgm:prSet/>
      <dgm:spPr/>
      <dgm:t>
        <a:bodyPr/>
        <a:lstStyle/>
        <a:p>
          <a:endParaRPr lang="en-US"/>
        </a:p>
      </dgm:t>
    </dgm:pt>
    <dgm:pt modelId="{E1E35BA9-3D57-4CFB-AF69-374D24E1C36C}">
      <dgm:prSet custT="1"/>
      <dgm:spPr/>
      <dgm:t>
        <a:bodyPr/>
        <a:lstStyle/>
        <a:p>
          <a:r>
            <a:rPr lang="en-US" sz="4000" dirty="0"/>
            <a:t>Understand first, argue second</a:t>
          </a:r>
        </a:p>
      </dgm:t>
    </dgm:pt>
    <dgm:pt modelId="{C722B878-A585-44D3-B1D7-D9ED2F8CD316}" type="parTrans" cxnId="{8D3DF7BA-7236-4927-AEDF-D694A6B446C0}">
      <dgm:prSet/>
      <dgm:spPr/>
      <dgm:t>
        <a:bodyPr/>
        <a:lstStyle/>
        <a:p>
          <a:endParaRPr lang="en-US"/>
        </a:p>
      </dgm:t>
    </dgm:pt>
    <dgm:pt modelId="{17622AD8-A29F-40D1-B929-6589B22D66DD}" type="sibTrans" cxnId="{8D3DF7BA-7236-4927-AEDF-D694A6B446C0}">
      <dgm:prSet/>
      <dgm:spPr/>
      <dgm:t>
        <a:bodyPr/>
        <a:lstStyle/>
        <a:p>
          <a:endParaRPr lang="en-US"/>
        </a:p>
      </dgm:t>
    </dgm:pt>
    <dgm:pt modelId="{78A2DC96-A00D-4B5B-8DD0-7D4D73A1853D}">
      <dgm:prSet custT="1"/>
      <dgm:spPr/>
      <dgm:t>
        <a:bodyPr/>
        <a:lstStyle/>
        <a:p>
          <a:r>
            <a:rPr lang="en-US" sz="4000" dirty="0"/>
            <a:t>Watch out for emotional appeals</a:t>
          </a:r>
        </a:p>
      </dgm:t>
    </dgm:pt>
    <dgm:pt modelId="{5EAF6763-5790-499B-B45B-56E8764850F0}" type="parTrans" cxnId="{64993DAC-A789-4A9D-A7F6-55B81FAD8B43}">
      <dgm:prSet/>
      <dgm:spPr/>
      <dgm:t>
        <a:bodyPr/>
        <a:lstStyle/>
        <a:p>
          <a:endParaRPr lang="en-US"/>
        </a:p>
      </dgm:t>
    </dgm:pt>
    <dgm:pt modelId="{53AEE751-0CBE-433B-8EDD-ED97595F637B}" type="sibTrans" cxnId="{64993DAC-A789-4A9D-A7F6-55B81FAD8B43}">
      <dgm:prSet/>
      <dgm:spPr/>
      <dgm:t>
        <a:bodyPr/>
        <a:lstStyle/>
        <a:p>
          <a:endParaRPr lang="en-US"/>
        </a:p>
      </dgm:t>
    </dgm:pt>
    <dgm:pt modelId="{2DB64B95-CC43-4E9E-9474-E2F8E0344445}" type="pres">
      <dgm:prSet presAssocID="{8FCDBCB0-2729-49B0-AA4A-670BC0ECC148}" presName="root" presStyleCnt="0">
        <dgm:presLayoutVars>
          <dgm:dir/>
          <dgm:resizeHandles val="exact"/>
        </dgm:presLayoutVars>
      </dgm:prSet>
      <dgm:spPr/>
    </dgm:pt>
    <dgm:pt modelId="{818F1C86-FACA-4868-93E0-87258F4AE659}" type="pres">
      <dgm:prSet presAssocID="{657220D8-E633-4DDD-9463-2861DE93ED04}" presName="compNode" presStyleCnt="0"/>
      <dgm:spPr/>
    </dgm:pt>
    <dgm:pt modelId="{B41BD710-B744-45F6-A9CA-CA8FBE4BD5B7}" type="pres">
      <dgm:prSet presAssocID="{657220D8-E633-4DDD-9463-2861DE93ED04}" presName="bgRect" presStyleLbl="bgShp" presStyleIdx="0" presStyleCnt="3" custLinFactNeighborX="0" custLinFactNeighborY="-43"/>
      <dgm:spPr/>
    </dgm:pt>
    <dgm:pt modelId="{F8C75DB3-9E41-4A4A-BB50-A8CC62BE0685}" type="pres">
      <dgm:prSet presAssocID="{657220D8-E633-4DDD-9463-2861DE93ED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E94DE5F8-B96F-4027-8DBF-1E9501ED9920}" type="pres">
      <dgm:prSet presAssocID="{657220D8-E633-4DDD-9463-2861DE93ED04}" presName="spaceRect" presStyleCnt="0"/>
      <dgm:spPr/>
    </dgm:pt>
    <dgm:pt modelId="{67E3D039-1FBB-4B5D-8F6E-C58D9262660D}" type="pres">
      <dgm:prSet presAssocID="{657220D8-E633-4DDD-9463-2861DE93ED04}" presName="parTx" presStyleLbl="revTx" presStyleIdx="0" presStyleCnt="3">
        <dgm:presLayoutVars>
          <dgm:chMax val="0"/>
          <dgm:chPref val="0"/>
        </dgm:presLayoutVars>
      </dgm:prSet>
      <dgm:spPr/>
    </dgm:pt>
    <dgm:pt modelId="{591DAC0D-BC6E-469E-A989-379E1E69F53F}" type="pres">
      <dgm:prSet presAssocID="{E99E82A7-3038-4C34-BF20-31D8B26FAA15}" presName="sibTrans" presStyleCnt="0"/>
      <dgm:spPr/>
    </dgm:pt>
    <dgm:pt modelId="{465E10A1-8281-447C-8D22-AC1246FEC847}" type="pres">
      <dgm:prSet presAssocID="{E1E35BA9-3D57-4CFB-AF69-374D24E1C36C}" presName="compNode" presStyleCnt="0"/>
      <dgm:spPr/>
    </dgm:pt>
    <dgm:pt modelId="{9610602A-BB92-499D-9E47-A53E72FF2BE8}" type="pres">
      <dgm:prSet presAssocID="{E1E35BA9-3D57-4CFB-AF69-374D24E1C36C}" presName="bgRect" presStyleLbl="bgShp" presStyleIdx="1" presStyleCnt="3"/>
      <dgm:spPr/>
    </dgm:pt>
    <dgm:pt modelId="{B92CF854-A3C3-4A2E-9EB9-F729CA79B648}" type="pres">
      <dgm:prSet presAssocID="{E1E35BA9-3D57-4CFB-AF69-374D24E1C3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88E3123-267A-4873-920C-6F468890AC99}" type="pres">
      <dgm:prSet presAssocID="{E1E35BA9-3D57-4CFB-AF69-374D24E1C36C}" presName="spaceRect" presStyleCnt="0"/>
      <dgm:spPr/>
    </dgm:pt>
    <dgm:pt modelId="{F6559615-C3FD-43F1-9C5A-AE46321DA7E6}" type="pres">
      <dgm:prSet presAssocID="{E1E35BA9-3D57-4CFB-AF69-374D24E1C36C}" presName="parTx" presStyleLbl="revTx" presStyleIdx="1" presStyleCnt="3">
        <dgm:presLayoutVars>
          <dgm:chMax val="0"/>
          <dgm:chPref val="0"/>
        </dgm:presLayoutVars>
      </dgm:prSet>
      <dgm:spPr/>
    </dgm:pt>
    <dgm:pt modelId="{94ADB115-DAC3-43F2-BE4F-341B5D5BE537}" type="pres">
      <dgm:prSet presAssocID="{17622AD8-A29F-40D1-B929-6589B22D66DD}" presName="sibTrans" presStyleCnt="0"/>
      <dgm:spPr/>
    </dgm:pt>
    <dgm:pt modelId="{C3207734-CCC9-4BDD-BDED-02E10D318746}" type="pres">
      <dgm:prSet presAssocID="{78A2DC96-A00D-4B5B-8DD0-7D4D73A1853D}" presName="compNode" presStyleCnt="0"/>
      <dgm:spPr/>
    </dgm:pt>
    <dgm:pt modelId="{28327073-8E17-4496-8129-D82D4ECA915C}" type="pres">
      <dgm:prSet presAssocID="{78A2DC96-A00D-4B5B-8DD0-7D4D73A1853D}" presName="bgRect" presStyleLbl="bgShp" presStyleIdx="2" presStyleCnt="3"/>
      <dgm:spPr/>
    </dgm:pt>
    <dgm:pt modelId="{C80E3E1E-D22C-4DE8-8A49-6FC94EC874C4}" type="pres">
      <dgm:prSet presAssocID="{78A2DC96-A00D-4B5B-8DD0-7D4D73A185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rvous Face with Solid Fill"/>
        </a:ext>
      </dgm:extLst>
    </dgm:pt>
    <dgm:pt modelId="{88267FA1-3EA1-4052-9C10-C34E77BB10CD}" type="pres">
      <dgm:prSet presAssocID="{78A2DC96-A00D-4B5B-8DD0-7D4D73A1853D}" presName="spaceRect" presStyleCnt="0"/>
      <dgm:spPr/>
    </dgm:pt>
    <dgm:pt modelId="{D15F69E5-25D2-430F-BF83-A1F8AB9B7830}" type="pres">
      <dgm:prSet presAssocID="{78A2DC96-A00D-4B5B-8DD0-7D4D73A1853D}" presName="parTx" presStyleLbl="revTx" presStyleIdx="2" presStyleCnt="3">
        <dgm:presLayoutVars>
          <dgm:chMax val="0"/>
          <dgm:chPref val="0"/>
        </dgm:presLayoutVars>
      </dgm:prSet>
      <dgm:spPr/>
    </dgm:pt>
  </dgm:ptLst>
  <dgm:cxnLst>
    <dgm:cxn modelId="{9101A638-C54A-4410-AC78-E44FEFC4106C}" type="presOf" srcId="{78A2DC96-A00D-4B5B-8DD0-7D4D73A1853D}" destId="{D15F69E5-25D2-430F-BF83-A1F8AB9B7830}" srcOrd="0" destOrd="0" presId="urn:microsoft.com/office/officeart/2018/2/layout/IconVerticalSolidList"/>
    <dgm:cxn modelId="{B83AAC3E-0918-4D75-9D3E-42017599ACF2}" type="presOf" srcId="{8FCDBCB0-2729-49B0-AA4A-670BC0ECC148}" destId="{2DB64B95-CC43-4E9E-9474-E2F8E0344445}" srcOrd="0" destOrd="0" presId="urn:microsoft.com/office/officeart/2018/2/layout/IconVerticalSolidList"/>
    <dgm:cxn modelId="{C1FF0568-E4C4-4673-AB97-9EFD31CE0240}" srcId="{8FCDBCB0-2729-49B0-AA4A-670BC0ECC148}" destId="{657220D8-E633-4DDD-9463-2861DE93ED04}" srcOrd="0" destOrd="0" parTransId="{C5282E26-5AE3-44C7-B7D8-C456404529D3}" sibTransId="{E99E82A7-3038-4C34-BF20-31D8B26FAA15}"/>
    <dgm:cxn modelId="{473A2B8F-E201-4B98-AB05-578F7EB2B947}" type="presOf" srcId="{E1E35BA9-3D57-4CFB-AF69-374D24E1C36C}" destId="{F6559615-C3FD-43F1-9C5A-AE46321DA7E6}" srcOrd="0" destOrd="0" presId="urn:microsoft.com/office/officeart/2018/2/layout/IconVerticalSolidList"/>
    <dgm:cxn modelId="{D1A4E19C-6E00-40CA-99FE-979C534117E2}" type="presOf" srcId="{657220D8-E633-4DDD-9463-2861DE93ED04}" destId="{67E3D039-1FBB-4B5D-8F6E-C58D9262660D}" srcOrd="0" destOrd="0" presId="urn:microsoft.com/office/officeart/2018/2/layout/IconVerticalSolidList"/>
    <dgm:cxn modelId="{64993DAC-A789-4A9D-A7F6-55B81FAD8B43}" srcId="{8FCDBCB0-2729-49B0-AA4A-670BC0ECC148}" destId="{78A2DC96-A00D-4B5B-8DD0-7D4D73A1853D}" srcOrd="2" destOrd="0" parTransId="{5EAF6763-5790-499B-B45B-56E8764850F0}" sibTransId="{53AEE751-0CBE-433B-8EDD-ED97595F637B}"/>
    <dgm:cxn modelId="{8D3DF7BA-7236-4927-AEDF-D694A6B446C0}" srcId="{8FCDBCB0-2729-49B0-AA4A-670BC0ECC148}" destId="{E1E35BA9-3D57-4CFB-AF69-374D24E1C36C}" srcOrd="1" destOrd="0" parTransId="{C722B878-A585-44D3-B1D7-D9ED2F8CD316}" sibTransId="{17622AD8-A29F-40D1-B929-6589B22D66DD}"/>
    <dgm:cxn modelId="{E76042EB-9CB4-4D54-ACC9-7F85FFA89211}" type="presParOf" srcId="{2DB64B95-CC43-4E9E-9474-E2F8E0344445}" destId="{818F1C86-FACA-4868-93E0-87258F4AE659}" srcOrd="0" destOrd="0" presId="urn:microsoft.com/office/officeart/2018/2/layout/IconVerticalSolidList"/>
    <dgm:cxn modelId="{F961ACC7-C185-4D7B-8C10-1F031B04EEA3}" type="presParOf" srcId="{818F1C86-FACA-4868-93E0-87258F4AE659}" destId="{B41BD710-B744-45F6-A9CA-CA8FBE4BD5B7}" srcOrd="0" destOrd="0" presId="urn:microsoft.com/office/officeart/2018/2/layout/IconVerticalSolidList"/>
    <dgm:cxn modelId="{7FC4ECE7-4418-4F3E-9D0A-28CC8970BD6F}" type="presParOf" srcId="{818F1C86-FACA-4868-93E0-87258F4AE659}" destId="{F8C75DB3-9E41-4A4A-BB50-A8CC62BE0685}" srcOrd="1" destOrd="0" presId="urn:microsoft.com/office/officeart/2018/2/layout/IconVerticalSolidList"/>
    <dgm:cxn modelId="{8C34DABC-B381-47D7-B295-67C3E0F30DEF}" type="presParOf" srcId="{818F1C86-FACA-4868-93E0-87258F4AE659}" destId="{E94DE5F8-B96F-4027-8DBF-1E9501ED9920}" srcOrd="2" destOrd="0" presId="urn:microsoft.com/office/officeart/2018/2/layout/IconVerticalSolidList"/>
    <dgm:cxn modelId="{FD0C0797-175A-4862-96CC-4543D62FD4EA}" type="presParOf" srcId="{818F1C86-FACA-4868-93E0-87258F4AE659}" destId="{67E3D039-1FBB-4B5D-8F6E-C58D9262660D}" srcOrd="3" destOrd="0" presId="urn:microsoft.com/office/officeart/2018/2/layout/IconVerticalSolidList"/>
    <dgm:cxn modelId="{5931D5AD-815D-4E02-B670-DC52F2E64077}" type="presParOf" srcId="{2DB64B95-CC43-4E9E-9474-E2F8E0344445}" destId="{591DAC0D-BC6E-469E-A989-379E1E69F53F}" srcOrd="1" destOrd="0" presId="urn:microsoft.com/office/officeart/2018/2/layout/IconVerticalSolidList"/>
    <dgm:cxn modelId="{CC004B43-4B9E-4AF7-98A2-619462358680}" type="presParOf" srcId="{2DB64B95-CC43-4E9E-9474-E2F8E0344445}" destId="{465E10A1-8281-447C-8D22-AC1246FEC847}" srcOrd="2" destOrd="0" presId="urn:microsoft.com/office/officeart/2018/2/layout/IconVerticalSolidList"/>
    <dgm:cxn modelId="{F9221EA9-9278-4A30-A507-A195355A182B}" type="presParOf" srcId="{465E10A1-8281-447C-8D22-AC1246FEC847}" destId="{9610602A-BB92-499D-9E47-A53E72FF2BE8}" srcOrd="0" destOrd="0" presId="urn:microsoft.com/office/officeart/2018/2/layout/IconVerticalSolidList"/>
    <dgm:cxn modelId="{27AF3BA4-9ACD-494B-8A2E-6DE6F4F695F9}" type="presParOf" srcId="{465E10A1-8281-447C-8D22-AC1246FEC847}" destId="{B92CF854-A3C3-4A2E-9EB9-F729CA79B648}" srcOrd="1" destOrd="0" presId="urn:microsoft.com/office/officeart/2018/2/layout/IconVerticalSolidList"/>
    <dgm:cxn modelId="{FD0A7EA0-C709-4567-A75D-BBA7B4E35771}" type="presParOf" srcId="{465E10A1-8281-447C-8D22-AC1246FEC847}" destId="{E88E3123-267A-4873-920C-6F468890AC99}" srcOrd="2" destOrd="0" presId="urn:microsoft.com/office/officeart/2018/2/layout/IconVerticalSolidList"/>
    <dgm:cxn modelId="{F91E228D-FA03-4900-B7B5-47AB8A227E16}" type="presParOf" srcId="{465E10A1-8281-447C-8D22-AC1246FEC847}" destId="{F6559615-C3FD-43F1-9C5A-AE46321DA7E6}" srcOrd="3" destOrd="0" presId="urn:microsoft.com/office/officeart/2018/2/layout/IconVerticalSolidList"/>
    <dgm:cxn modelId="{5927E600-4F39-4ED7-B190-D40EA0E5FAA3}" type="presParOf" srcId="{2DB64B95-CC43-4E9E-9474-E2F8E0344445}" destId="{94ADB115-DAC3-43F2-BE4F-341B5D5BE537}" srcOrd="3" destOrd="0" presId="urn:microsoft.com/office/officeart/2018/2/layout/IconVerticalSolidList"/>
    <dgm:cxn modelId="{54E9B74F-FF10-4977-BB18-1D178D332F7A}" type="presParOf" srcId="{2DB64B95-CC43-4E9E-9474-E2F8E0344445}" destId="{C3207734-CCC9-4BDD-BDED-02E10D318746}" srcOrd="4" destOrd="0" presId="urn:microsoft.com/office/officeart/2018/2/layout/IconVerticalSolidList"/>
    <dgm:cxn modelId="{50986005-C65E-4DF7-B5B3-203545A457BD}" type="presParOf" srcId="{C3207734-CCC9-4BDD-BDED-02E10D318746}" destId="{28327073-8E17-4496-8129-D82D4ECA915C}" srcOrd="0" destOrd="0" presId="urn:microsoft.com/office/officeart/2018/2/layout/IconVerticalSolidList"/>
    <dgm:cxn modelId="{832BB24E-6946-4F98-8804-C6EDFEB3A9A5}" type="presParOf" srcId="{C3207734-CCC9-4BDD-BDED-02E10D318746}" destId="{C80E3E1E-D22C-4DE8-8A49-6FC94EC874C4}" srcOrd="1" destOrd="0" presId="urn:microsoft.com/office/officeart/2018/2/layout/IconVerticalSolidList"/>
    <dgm:cxn modelId="{B493C90C-8C40-4831-97C1-B058E53A1823}" type="presParOf" srcId="{C3207734-CCC9-4BDD-BDED-02E10D318746}" destId="{88267FA1-3EA1-4052-9C10-C34E77BB10CD}" srcOrd="2" destOrd="0" presId="urn:microsoft.com/office/officeart/2018/2/layout/IconVerticalSolidList"/>
    <dgm:cxn modelId="{B7F95394-C8CB-4922-941D-5B26F6668579}" type="presParOf" srcId="{C3207734-CCC9-4BDD-BDED-02E10D318746}" destId="{D15F69E5-25D2-430F-BF83-A1F8AB9B78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BD710-B744-45F6-A9CA-CA8FBE4BD5B7}">
      <dsp:nvSpPr>
        <dsp:cNvPr id="0" name=""/>
        <dsp:cNvSpPr/>
      </dsp:nvSpPr>
      <dsp:spPr>
        <a:xfrm>
          <a:off x="0" y="0"/>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75DB3-9E41-4A4A-BB50-A8CC62BE0685}">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E3D039-1FBB-4B5D-8F6E-C58D9262660D}">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r>
            <a:rPr lang="en-US" sz="4000" kern="1200" dirty="0"/>
            <a:t>You don’t have to be “FIRST!!@!”</a:t>
          </a:r>
        </a:p>
      </dsp:txBody>
      <dsp:txXfrm>
        <a:off x="1941716" y="718"/>
        <a:ext cx="4571887" cy="1681139"/>
      </dsp:txXfrm>
    </dsp:sp>
    <dsp:sp modelId="{9610602A-BB92-499D-9E47-A53E72FF2BE8}">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CF854-A3C3-4A2E-9EB9-F729CA79B648}">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559615-C3FD-43F1-9C5A-AE46321DA7E6}">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1941716" y="2102143"/>
        <a:ext cx="4571887" cy="1681139"/>
      </dsp:txXfrm>
    </dsp:sp>
    <dsp:sp modelId="{28327073-8E17-4496-8129-D82D4ECA915C}">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E3E1E-D22C-4DE8-8A49-6FC94EC874C4}">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F69E5-25D2-430F-BF83-A1F8AB9B7830}">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BD710-B744-45F6-A9CA-CA8FBE4BD5B7}">
      <dsp:nvSpPr>
        <dsp:cNvPr id="0" name=""/>
        <dsp:cNvSpPr/>
      </dsp:nvSpPr>
      <dsp:spPr>
        <a:xfrm>
          <a:off x="0" y="0"/>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75DB3-9E41-4A4A-BB50-A8CC62BE0685}">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E3D039-1FBB-4B5D-8F6E-C58D9262660D}">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1941716" y="718"/>
        <a:ext cx="4571887" cy="1681139"/>
      </dsp:txXfrm>
    </dsp:sp>
    <dsp:sp modelId="{9610602A-BB92-499D-9E47-A53E72FF2BE8}">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CF854-A3C3-4A2E-9EB9-F729CA79B648}">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559615-C3FD-43F1-9C5A-AE46321DA7E6}">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r>
            <a:rPr lang="en-US" sz="4000" kern="1200" dirty="0"/>
            <a:t>Understand first, argue second</a:t>
          </a:r>
        </a:p>
      </dsp:txBody>
      <dsp:txXfrm>
        <a:off x="1941716" y="2102143"/>
        <a:ext cx="4571887" cy="1681139"/>
      </dsp:txXfrm>
    </dsp:sp>
    <dsp:sp modelId="{28327073-8E17-4496-8129-D82D4ECA915C}">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E3E1E-D22C-4DE8-8A49-6FC94EC874C4}">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F69E5-25D2-430F-BF83-A1F8AB9B7830}">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1941716" y="4203567"/>
        <a:ext cx="4571887"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BD710-B744-45F6-A9CA-CA8FBE4BD5B7}">
      <dsp:nvSpPr>
        <dsp:cNvPr id="0" name=""/>
        <dsp:cNvSpPr/>
      </dsp:nvSpPr>
      <dsp:spPr>
        <a:xfrm>
          <a:off x="0" y="0"/>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75DB3-9E41-4A4A-BB50-A8CC62BE0685}">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E3D039-1FBB-4B5D-8F6E-C58D9262660D}">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1941716" y="718"/>
        <a:ext cx="4571887" cy="1681139"/>
      </dsp:txXfrm>
    </dsp:sp>
    <dsp:sp modelId="{9610602A-BB92-499D-9E47-A53E72FF2BE8}">
      <dsp:nvSpPr>
        <dsp:cNvPr id="0" name=""/>
        <dsp:cNvSpPr/>
      </dsp:nvSpPr>
      <dsp:spPr>
        <a:xfrm>
          <a:off x="0" y="2092711"/>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CF854-A3C3-4A2E-9EB9-F729CA79B648}">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559615-C3FD-43F1-9C5A-AE46321DA7E6}">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1941716" y="2102143"/>
        <a:ext cx="4571887" cy="1681139"/>
      </dsp:txXfrm>
    </dsp:sp>
    <dsp:sp modelId="{28327073-8E17-4496-8129-D82D4ECA915C}">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E3E1E-D22C-4DE8-8A49-6FC94EC874C4}">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F69E5-25D2-430F-BF83-A1F8AB9B7830}">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r>
            <a:rPr lang="en-US" sz="4000" kern="1200" dirty="0"/>
            <a:t>Watch out for emotional appeals</a:t>
          </a:r>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BD710-B744-45F6-A9CA-CA8FBE4BD5B7}">
      <dsp:nvSpPr>
        <dsp:cNvPr id="0" name=""/>
        <dsp:cNvSpPr/>
      </dsp:nvSpPr>
      <dsp:spPr>
        <a:xfrm>
          <a:off x="0" y="0"/>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75DB3-9E41-4A4A-BB50-A8CC62BE0685}">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E3D039-1FBB-4B5D-8F6E-C58D9262660D}">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r>
            <a:rPr lang="en-US" sz="4000" kern="1200" dirty="0"/>
            <a:t>You don’t have to be “FIRST!!@!”</a:t>
          </a:r>
        </a:p>
      </dsp:txBody>
      <dsp:txXfrm>
        <a:off x="1941716" y="718"/>
        <a:ext cx="4571887" cy="1681139"/>
      </dsp:txXfrm>
    </dsp:sp>
    <dsp:sp modelId="{9610602A-BB92-499D-9E47-A53E72FF2BE8}">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CF854-A3C3-4A2E-9EB9-F729CA79B648}">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559615-C3FD-43F1-9C5A-AE46321DA7E6}">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r>
            <a:rPr lang="en-US" sz="4000" kern="1200" dirty="0"/>
            <a:t>Understand first, argue second</a:t>
          </a:r>
        </a:p>
      </dsp:txBody>
      <dsp:txXfrm>
        <a:off x="1941716" y="2102143"/>
        <a:ext cx="4571887" cy="1681139"/>
      </dsp:txXfrm>
    </dsp:sp>
    <dsp:sp modelId="{28327073-8E17-4496-8129-D82D4ECA915C}">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E3E1E-D22C-4DE8-8A49-6FC94EC874C4}">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F69E5-25D2-430F-BF83-A1F8AB9B7830}">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778000">
            <a:lnSpc>
              <a:spcPct val="90000"/>
            </a:lnSpc>
            <a:spcBef>
              <a:spcPct val="0"/>
            </a:spcBef>
            <a:spcAft>
              <a:spcPct val="35000"/>
            </a:spcAft>
            <a:buNone/>
          </a:pPr>
          <a:r>
            <a:rPr lang="en-US" sz="4000" kern="1200" dirty="0"/>
            <a:t>Watch out for emotional appeals</a:t>
          </a:r>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20:37:27.4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1,'4214'0,"-4205"1,0 0,0 1,0 0,0 1,-1-1,1 2,-1-1,1 1,9 7,-14-9,7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20:37:31.8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1,'63'21,"-10"-2,-20-10,1-1,0-2,0-2,68 1,-34-6,119 1,-89 12,-60-7,43 2,92-8,-167 1,1 1,-1 0,1 1,-1 0,0 0,1 0,10 6,-10-5,0 0,1 0,-1 0,1-1,8 1,17-1,42-2,-31-1,-28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20:37:41.4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1 214,'107'-1,"111"2,-164 2,-1 2,55 13,-78-11,-16-3,0-1,1 0,0-1,-1 0,24-2,23-7,77-19,-71 12,-15 4,235-43,4 21,239 35,-461 2,0 3,-1 4,70 20,-105-21,-2 1,40 21,-7-3,-53-26,1 0,0 0,0-1,0-1,23 2,63-4,-40-2,992 2,-1041-1,0 0,1-1,-1 0,0 0,17-8,-15 6,0 1,0 0,21-4,-28 7,1 0,-1-1,0 0,1 0,-1 0,0 0,1-1,-1 1,0-1,0 0,0-1,5-3,-4 2,2-1,0 0,-1 0,1-1,-1 0,0-1,7-10,-8 10,-3 5,0-1,0 0,-1 0,1 1,1-6,-3 8,0-1,1 1,-1-1,0 1,0-1,0 1,0 0,0-1,0 1,0-1,0 1,0-1,-1 1,1-1,0 1,0-1,0 1,-1 0,1-1,0 1,0-1,-1 1,1 0,0-1,0 1,-1 0,1-1,-1 1,1 0,0 0,-1-1,1 1,-1 0,1 0,0 0,-1-1,1 1,-1 0,1 0,-1 0,1 0,-1 0,0 0,-13-2,0 1,0 1,-24 2,21-1,1-1,-21-1,26-1,-95-7,98 8,1 0,0 0,0-1,0-1,0 1,0-1,0 0,-10-7,-15-6,-27-11,-17-6,65 29,0 1,0 0,0 1,-1 0,-15 0,-252 2,118 1,145-2,1 2,0-1,0 2,0 0,0 1,-15 5,-11 5,-72 14,105-25,0 0,0 1,0 0,-9 5,9-4,0-1,0 1,0-2,-10 3,-13-1,20-3,1 0,-1 1,-11 4,5-2,-1 0,1-1,-31 2,-4 0,26-3,-31 0,32-2,-35 4,2 2,-107-4,85-3,-346 1,361-6,11 1,45 4,0 0,-1-1,-17-5,16 3,-21-3,21 5,-1-1,1 0,-17-7,19 6,-1 0,0 1,0 0,0 1,-15-2,-2 2,0-1,0-1,0-1,1-1,-27-11,40 12,-1 0,0-1,1 2,-2 0,1 1,0 0,-24-1,-677 5,706 0,1 0,0 0,0 1,0 0,-8 3,-19 5,2-5,-23 5,47-7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087D6E-409B-473F-835C-50B39F61CED0}" type="datetimeFigureOut">
              <a:rPr lang="en-US" smtClean="0"/>
              <a:pPr/>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41029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87D6E-409B-473F-835C-50B39F61CED0}" type="datetimeFigureOut">
              <a:rPr lang="en-US" smtClean="0"/>
              <a:pPr/>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340413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87D6E-409B-473F-835C-50B39F61CED0}" type="datetimeFigureOut">
              <a:rPr lang="en-US" smtClean="0"/>
              <a:pPr/>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2093289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66A1-F449-465F-8789-73F5E6A996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E599BF-30E1-4798-B67B-D90B1E83E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59EED7-6B3A-49F5-9820-203B6AF1C1E0}"/>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5" name="Footer Placeholder 4">
            <a:extLst>
              <a:ext uri="{FF2B5EF4-FFF2-40B4-BE49-F238E27FC236}">
                <a16:creationId xmlns:a16="http://schemas.microsoft.com/office/drawing/2014/main" id="{8C1D3941-AD8B-4A48-A22F-2B1267C9E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693446-96D6-4CBB-8C41-1F0E99340560}"/>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2135443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4A72-F009-481F-BC7A-41D1E8B31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387BE-0C59-4C1D-AA5B-448B18623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2ECC4-B353-491A-B4D8-DCBA57666E0C}"/>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5" name="Footer Placeholder 4">
            <a:extLst>
              <a:ext uri="{FF2B5EF4-FFF2-40B4-BE49-F238E27FC236}">
                <a16:creationId xmlns:a16="http://schemas.microsoft.com/office/drawing/2014/main" id="{344A5092-16A3-4498-B3C0-622B1012B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4301C-8A32-4B0E-9A22-9BA9B2DEBF0A}"/>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3740187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9078-5A64-4A2C-953B-3F075BF15B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E5A195-6895-4AA1-8A79-F04EE0454D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FDBF9D-0649-40BF-B12D-2BAA642833D8}"/>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5" name="Footer Placeholder 4">
            <a:extLst>
              <a:ext uri="{FF2B5EF4-FFF2-40B4-BE49-F238E27FC236}">
                <a16:creationId xmlns:a16="http://schemas.microsoft.com/office/drawing/2014/main" id="{C88ACEA1-C866-4288-809A-C526D8FD8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4C206-18C1-4F62-BFA0-1207F6277EB6}"/>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99816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0BA8-4D22-4BE0-B352-04A645749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C32E-CBF6-40C0-A1C5-199FBE0982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C1E88-DD8E-4065-9CC8-33BE8873BF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3DEC92-74CE-4E2C-A638-0DD700BD8402}"/>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6" name="Footer Placeholder 5">
            <a:extLst>
              <a:ext uri="{FF2B5EF4-FFF2-40B4-BE49-F238E27FC236}">
                <a16:creationId xmlns:a16="http://schemas.microsoft.com/office/drawing/2014/main" id="{45D5731D-3EF2-437E-9A97-7C3809679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67205-120F-40B5-ADFF-8E7F9BFEF526}"/>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78322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E442-EEBB-43E2-989C-9AA8E56836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7D316-8FAC-4B9D-B21A-754FA3B90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66E05-2E77-4AA2-86CD-DEBA1E5DD7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35804A-6ECF-413A-B614-A2382F8C7D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7676E6-9477-47A8-9F27-C29D02452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9CC02-7FCC-4561-AFE4-6E60E1ACDBFB}"/>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8" name="Footer Placeholder 7">
            <a:extLst>
              <a:ext uri="{FF2B5EF4-FFF2-40B4-BE49-F238E27FC236}">
                <a16:creationId xmlns:a16="http://schemas.microsoft.com/office/drawing/2014/main" id="{C100B1EE-88A6-4BB4-8A8A-B4DF24AB2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15CFC-0B04-4D82-9472-C3973033133D}"/>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1592818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052A1-E05B-41A9-B0F1-A682BFC9D1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6839CD-94FF-427A-9BED-DE68E01129E5}"/>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4" name="Footer Placeholder 3">
            <a:extLst>
              <a:ext uri="{FF2B5EF4-FFF2-40B4-BE49-F238E27FC236}">
                <a16:creationId xmlns:a16="http://schemas.microsoft.com/office/drawing/2014/main" id="{CD448B0D-BC73-456E-884D-66854D65B3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1E6EF-B967-4392-92D2-B80A5B061D0B}"/>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3086522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4E2EB-0AB1-4575-B6F5-41878761976A}"/>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3" name="Footer Placeholder 2">
            <a:extLst>
              <a:ext uri="{FF2B5EF4-FFF2-40B4-BE49-F238E27FC236}">
                <a16:creationId xmlns:a16="http://schemas.microsoft.com/office/drawing/2014/main" id="{9232751B-8645-42ED-8A08-50CD4533BE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C0EFC5-1554-4634-8C71-327979D204FE}"/>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3354501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3842-23CA-43EB-8382-B81EBD1FF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89E1D-8592-4319-A135-36918DE3DE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6AC36-B123-4F37-94A8-5361EF12F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F50CB-9194-498A-90BA-C0572CF18FAB}"/>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6" name="Footer Placeholder 5">
            <a:extLst>
              <a:ext uri="{FF2B5EF4-FFF2-40B4-BE49-F238E27FC236}">
                <a16:creationId xmlns:a16="http://schemas.microsoft.com/office/drawing/2014/main" id="{AB7123C7-D685-45E7-802F-340C8829E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D7B39-ABD2-4D2B-945A-E046AB24218C}"/>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361736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87D6E-409B-473F-835C-50B39F61CED0}" type="datetimeFigureOut">
              <a:rPr lang="en-US" smtClean="0"/>
              <a:pPr/>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063065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7E1C-9660-4A85-881D-C7A7577FD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23C118-6492-4443-81D4-1DA7E5339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CE3E5-E5CC-4AA6-960D-E53A28F42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B98897-164B-4382-9479-FE4755EDA1DA}"/>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6" name="Footer Placeholder 5">
            <a:extLst>
              <a:ext uri="{FF2B5EF4-FFF2-40B4-BE49-F238E27FC236}">
                <a16:creationId xmlns:a16="http://schemas.microsoft.com/office/drawing/2014/main" id="{DD9DCB97-B6F5-43DD-BA41-B44521B9F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CD3B8-D361-4C98-BFEB-6F846D29D400}"/>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89517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E70-9952-4B07-8213-AE6652D014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DA908-E48C-4148-B0FD-3A930DD64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1B638-871C-4065-8802-23314152F2B3}"/>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5" name="Footer Placeholder 4">
            <a:extLst>
              <a:ext uri="{FF2B5EF4-FFF2-40B4-BE49-F238E27FC236}">
                <a16:creationId xmlns:a16="http://schemas.microsoft.com/office/drawing/2014/main" id="{F954ADD4-6E68-4D15-A2D0-5DE073016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04B6B-ED52-48F9-9E7D-DDD8D36077E9}"/>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1465519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DD215D-C5D4-432D-B989-A1105C2077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FAAD8-BC10-4740-8109-4F2FDBB980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7A651-F5F3-4EA8-A8BC-820857EFB6F6}"/>
              </a:ext>
            </a:extLst>
          </p:cNvPr>
          <p:cNvSpPr>
            <a:spLocks noGrp="1"/>
          </p:cNvSpPr>
          <p:nvPr>
            <p:ph type="dt" sz="half" idx="10"/>
          </p:nvPr>
        </p:nvSpPr>
        <p:spPr/>
        <p:txBody>
          <a:bodyPr/>
          <a:lstStyle/>
          <a:p>
            <a:fld id="{EDCE38E5-C09B-4E59-A795-26A6BB532B97}" type="datetimeFigureOut">
              <a:rPr lang="en-US" smtClean="0"/>
              <a:t>7/20/2020</a:t>
            </a:fld>
            <a:endParaRPr lang="en-US"/>
          </a:p>
        </p:txBody>
      </p:sp>
      <p:sp>
        <p:nvSpPr>
          <p:cNvPr id="5" name="Footer Placeholder 4">
            <a:extLst>
              <a:ext uri="{FF2B5EF4-FFF2-40B4-BE49-F238E27FC236}">
                <a16:creationId xmlns:a16="http://schemas.microsoft.com/office/drawing/2014/main" id="{1D2FDAAC-8FDE-43DA-A468-9A5F6863F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2CEB3-979E-483E-9167-E5A3969FBDE0}"/>
              </a:ext>
            </a:extLst>
          </p:cNvPr>
          <p:cNvSpPr>
            <a:spLocks noGrp="1"/>
          </p:cNvSpPr>
          <p:nvPr>
            <p:ph type="sldNum" sz="quarter" idx="12"/>
          </p:nvPr>
        </p:nvSpPr>
        <p:spPr/>
        <p:txBody>
          <a:bodyPr/>
          <a:lstStyle/>
          <a:p>
            <a:fld id="{C11C4B33-E687-42BF-BBAF-94FA4312E1B3}" type="slidenum">
              <a:rPr lang="en-US" smtClean="0"/>
              <a:t>‹#›</a:t>
            </a:fld>
            <a:endParaRPr lang="en-US"/>
          </a:p>
        </p:txBody>
      </p:sp>
    </p:spTree>
    <p:extLst>
      <p:ext uri="{BB962C8B-B14F-4D97-AF65-F5344CB8AC3E}">
        <p14:creationId xmlns:p14="http://schemas.microsoft.com/office/powerpoint/2010/main" val="227224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087D6E-409B-473F-835C-50B39F61CED0}" type="datetimeFigureOut">
              <a:rPr lang="en-US" smtClean="0"/>
              <a:pPr/>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1993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087D6E-409B-473F-835C-50B39F61CED0}" type="datetimeFigureOut">
              <a:rPr lang="en-US" smtClean="0"/>
              <a:pPr/>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32326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087D6E-409B-473F-835C-50B39F61CED0}" type="datetimeFigureOut">
              <a:rPr lang="en-US" smtClean="0"/>
              <a:pPr/>
              <a:t>7/20/2020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390380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087D6E-409B-473F-835C-50B39F61CED0}" type="datetimeFigureOut">
              <a:rPr lang="en-US" smtClean="0"/>
              <a:pPr/>
              <a:t>7/20/2020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223392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087D6E-409B-473F-835C-50B39F61CED0}" type="datetimeFigureOut">
              <a:rPr lang="en-US" smtClean="0"/>
              <a:pPr/>
              <a:t>7/20/2020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287878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087D6E-409B-473F-835C-50B39F61CED0}" type="datetimeFigureOut">
              <a:rPr lang="en-US" smtClean="0"/>
              <a:pPr/>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310042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087D6E-409B-473F-835C-50B39F61CED0}" type="datetimeFigureOut">
              <a:rPr lang="en-US" smtClean="0"/>
              <a:pPr/>
              <a:t>7/20/2020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C3CC1-BF67-43DC-A06C-5509E4663829}" type="slidenum">
              <a:rPr lang="en-US" smtClean="0"/>
              <a:pPr/>
              <a:t>‹#›</a:t>
            </a:fld>
            <a:endParaRPr lang="en-US"/>
          </a:p>
        </p:txBody>
      </p:sp>
    </p:spTree>
    <p:extLst>
      <p:ext uri="{BB962C8B-B14F-4D97-AF65-F5344CB8AC3E}">
        <p14:creationId xmlns:p14="http://schemas.microsoft.com/office/powerpoint/2010/main" val="1317039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87D6E-409B-473F-835C-50B39F61CED0}" type="datetimeFigureOut">
              <a:rPr lang="en-US" smtClean="0"/>
              <a:pPr/>
              <a:t>7/20/2020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C3CC1-BF67-43DC-A06C-5509E4663829}" type="slidenum">
              <a:rPr lang="en-US" smtClean="0"/>
              <a:pPr/>
              <a:t>‹#›</a:t>
            </a:fld>
            <a:endParaRPr lang="en-US"/>
          </a:p>
        </p:txBody>
      </p:sp>
    </p:spTree>
    <p:extLst>
      <p:ext uri="{BB962C8B-B14F-4D97-AF65-F5344CB8AC3E}">
        <p14:creationId xmlns:p14="http://schemas.microsoft.com/office/powerpoint/2010/main" val="1689315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43CCE-1461-49DB-8076-33B9E2067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D87F5F-262E-4C59-B806-5208C7C2B3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4A7E5-FA6D-4B41-9881-3A8A35C47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87D6E-409B-473F-835C-50B39F61CED0}" type="datetimeFigureOut">
              <a:rPr lang="en-US" smtClean="0"/>
              <a:pPr/>
              <a:t>7/20/2020</a:t>
            </a:fld>
            <a:endParaRPr lang="en-US"/>
          </a:p>
        </p:txBody>
      </p:sp>
      <p:sp>
        <p:nvSpPr>
          <p:cNvPr id="5" name="Footer Placeholder 4">
            <a:extLst>
              <a:ext uri="{FF2B5EF4-FFF2-40B4-BE49-F238E27FC236}">
                <a16:creationId xmlns:a16="http://schemas.microsoft.com/office/drawing/2014/main" id="{319F1CCA-213A-48BF-AE68-323620E6A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A4EB5-1F78-4296-88A6-2B0C0D51F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C3CC1-BF67-43DC-A06C-5509E4663829}" type="slidenum">
              <a:rPr lang="en-US" smtClean="0"/>
              <a:pPr/>
              <a:t>‹#›</a:t>
            </a:fld>
            <a:endParaRPr lang="en-US"/>
          </a:p>
        </p:txBody>
      </p:sp>
    </p:spTree>
    <p:extLst>
      <p:ext uri="{BB962C8B-B14F-4D97-AF65-F5344CB8AC3E}">
        <p14:creationId xmlns:p14="http://schemas.microsoft.com/office/powerpoint/2010/main" val="23744115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9.xml"/><Relationship Id="rId4" Type="http://schemas.openxmlformats.org/officeDocument/2006/relationships/hyperlink" Target="https://spectrum.ieee.org/automaton/robotics/humanoids/the-uncanny-valle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spectrum.ieee.org/automaton/robotics/humanoids/the-uncanny-valley" TargetMode="External"/><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s://spectrum.ieee.org/automaton/robotics/humanoids/the-uncanny-valley" TargetMode="External"/><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spectrum.ieee.org/automaton/robotics/humanoids/the-uncanny-valley" TargetMode="External"/><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vox.com/future-perfect/2019/5/31/18645993/ai-deepfakes-gan-explained-machine-learning" TargetMode="External"/><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vox.com/future-perfect/2019/5/31/18645993/ai-deepfakes-gan-explained-machine-learning" TargetMode="External"/><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climate.envsci.rutgers.edu/robock/robock_res.html#nw"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f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1.gif"/><Relationship Id="rId7" Type="http://schemas.openxmlformats.org/officeDocument/2006/relationships/customXml" Target="../ink/ink2.xml"/><Relationship Id="rId2" Type="http://schemas.openxmlformats.org/officeDocument/2006/relationships/image" Target="../media/image50.jpg"/><Relationship Id="rId1" Type="http://schemas.openxmlformats.org/officeDocument/2006/relationships/slideLayout" Target="../slideLayouts/slideLayout18.xml"/><Relationship Id="rId6" Type="http://schemas.openxmlformats.org/officeDocument/2006/relationships/image" Target="../media/image410.png"/><Relationship Id="rId5" Type="http://schemas.openxmlformats.org/officeDocument/2006/relationships/customXml" Target="../ink/ink1.xml"/><Relationship Id="rId10" Type="http://schemas.openxmlformats.org/officeDocument/2006/relationships/image" Target="../media/image430.png"/><Relationship Id="rId4" Type="http://schemas.openxmlformats.org/officeDocument/2006/relationships/image" Target="../media/image52.jpg"/><Relationship Id="rId9" Type="http://schemas.openxmlformats.org/officeDocument/2006/relationships/customXml" Target="../ink/ink3.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3.jpg"/></Relationships>
</file>

<file path=ppt/slides/_rels/slide6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 Id="rId5" Type="http://schemas.openxmlformats.org/officeDocument/2006/relationships/image" Target="../media/image64.jpeg"/><Relationship Id="rId4" Type="http://schemas.openxmlformats.org/officeDocument/2006/relationships/image" Target="../media/image6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lack sign with white text&#10;&#10;Description automatically generated">
            <a:extLst>
              <a:ext uri="{FF2B5EF4-FFF2-40B4-BE49-F238E27FC236}">
                <a16:creationId xmlns:a16="http://schemas.microsoft.com/office/drawing/2014/main" id="{0D087462-C665-4477-9FD8-9A16E766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46" y="807084"/>
            <a:ext cx="4658147" cy="2631853"/>
          </a:xfrm>
          <a:prstGeom prst="rect">
            <a:avLst/>
          </a:prstGeom>
        </p:spPr>
      </p:pic>
      <p:pic>
        <p:nvPicPr>
          <p:cNvPr id="6" name="Picture 5">
            <a:extLst>
              <a:ext uri="{FF2B5EF4-FFF2-40B4-BE49-F238E27FC236}">
                <a16:creationId xmlns:a16="http://schemas.microsoft.com/office/drawing/2014/main" id="{359EAA20-0971-4002-A8D5-D5454A889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1" y="316598"/>
            <a:ext cx="3602559" cy="3602559"/>
          </a:xfrm>
          <a:prstGeom prst="rect">
            <a:avLst/>
          </a:prstGeom>
        </p:spPr>
      </p:pic>
      <p:sp>
        <p:nvSpPr>
          <p:cNvPr id="2" name="Title 1">
            <a:extLst>
              <a:ext uri="{FF2B5EF4-FFF2-40B4-BE49-F238E27FC236}">
                <a16:creationId xmlns:a16="http://schemas.microsoft.com/office/drawing/2014/main" id="{5D9BB4F5-2E30-4332-87F4-117203124200}"/>
              </a:ext>
            </a:extLst>
          </p:cNvPr>
          <p:cNvSpPr>
            <a:spLocks noGrp="1"/>
          </p:cNvSpPr>
          <p:nvPr>
            <p:ph type="ctrTitle"/>
          </p:nvPr>
        </p:nvSpPr>
        <p:spPr>
          <a:xfrm>
            <a:off x="1437766" y="4377267"/>
            <a:ext cx="9716883" cy="1376515"/>
          </a:xfrm>
        </p:spPr>
        <p:txBody>
          <a:bodyPr>
            <a:normAutofit fontScale="90000"/>
          </a:bodyPr>
          <a:lstStyle/>
          <a:p>
            <a:r>
              <a:rPr lang="en-US" sz="5100" b="1" dirty="0">
                <a:solidFill>
                  <a:srgbClr val="FEFFFF"/>
                </a:solidFill>
              </a:rPr>
              <a:t>Skepticism and Existential Threats</a:t>
            </a:r>
            <a:br>
              <a:rPr lang="en-US" sz="5100" b="1" dirty="0">
                <a:solidFill>
                  <a:srgbClr val="FEFFFF"/>
                </a:solidFill>
              </a:rPr>
            </a:br>
            <a:r>
              <a:rPr lang="en-US" sz="5100" b="1" dirty="0">
                <a:solidFill>
                  <a:srgbClr val="FEFFFF"/>
                </a:solidFill>
              </a:rPr>
              <a:t>in the Age of Fake News</a:t>
            </a:r>
            <a:endParaRPr lang="en-US" sz="3900" b="1" dirty="0">
              <a:solidFill>
                <a:srgbClr val="FEFFFF"/>
              </a:solidFill>
            </a:endParaRPr>
          </a:p>
        </p:txBody>
      </p:sp>
      <p:sp>
        <p:nvSpPr>
          <p:cNvPr id="3" name="Subtitle 2">
            <a:extLst>
              <a:ext uri="{FF2B5EF4-FFF2-40B4-BE49-F238E27FC236}">
                <a16:creationId xmlns:a16="http://schemas.microsoft.com/office/drawing/2014/main" id="{D1E31FA6-E0E3-45B6-B0F0-EF6B0E710F37}"/>
              </a:ext>
            </a:extLst>
          </p:cNvPr>
          <p:cNvSpPr>
            <a:spLocks noGrp="1"/>
          </p:cNvSpPr>
          <p:nvPr>
            <p:ph type="subTitle" idx="1"/>
          </p:nvPr>
        </p:nvSpPr>
        <p:spPr>
          <a:xfrm>
            <a:off x="1775906" y="2948240"/>
            <a:ext cx="2364403" cy="538211"/>
          </a:xfrm>
        </p:spPr>
        <p:txBody>
          <a:bodyPr anchor="t">
            <a:normAutofit/>
          </a:bodyPr>
          <a:lstStyle/>
          <a:p>
            <a:pPr algn="l">
              <a:lnSpc>
                <a:spcPct val="120000"/>
              </a:lnSpc>
              <a:spcBef>
                <a:spcPts val="0"/>
              </a:spcBef>
            </a:pPr>
            <a:r>
              <a:rPr lang="en-US" sz="2000" b="1" dirty="0">
                <a:solidFill>
                  <a:schemeClr val="accent1"/>
                </a:solidFill>
              </a:rPr>
              <a:t>www.patorrez.com</a:t>
            </a:r>
            <a:endParaRPr lang="en-US" sz="2000" dirty="0">
              <a:solidFill>
                <a:schemeClr val="accent1"/>
              </a:solidFill>
            </a:endParaRPr>
          </a:p>
        </p:txBody>
      </p:sp>
    </p:spTree>
    <p:extLst>
      <p:ext uri="{BB962C8B-B14F-4D97-AF65-F5344CB8AC3E}">
        <p14:creationId xmlns:p14="http://schemas.microsoft.com/office/powerpoint/2010/main" val="1847903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E230AE8A-FBDE-4640-A6DD-AA79A962C806}"/>
              </a:ext>
            </a:extLst>
          </p:cNvPr>
          <p:cNvPicPr>
            <a:picLocks noChangeAspect="1"/>
          </p:cNvPicPr>
          <p:nvPr/>
        </p:nvPicPr>
        <p:blipFill rotWithShape="1">
          <a:blip r:embed="rId2">
            <a:extLst>
              <a:ext uri="{28A0092B-C50C-407E-A947-70E740481C1C}">
                <a14:useLocalDpi xmlns:a14="http://schemas.microsoft.com/office/drawing/2010/main" val="0"/>
              </a:ext>
            </a:extLst>
          </a:blip>
          <a:srcRect t="12145" b="3601"/>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239F5651-730E-432C-8F05-52CB4AE4ADF6}"/>
              </a:ext>
            </a:extLst>
          </p:cNvPr>
          <p:cNvSpPr/>
          <p:nvPr/>
        </p:nvSpPr>
        <p:spPr>
          <a:xfrm>
            <a:off x="827715" y="2854353"/>
            <a:ext cx="10617665" cy="114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544C4-C42C-4995-854E-B34BF719F4CB}"/>
              </a:ext>
            </a:extLst>
          </p:cNvPr>
          <p:cNvSpPr txBox="1"/>
          <p:nvPr/>
        </p:nvSpPr>
        <p:spPr>
          <a:xfrm>
            <a:off x="1493241" y="3044278"/>
            <a:ext cx="8981813" cy="769441"/>
          </a:xfrm>
          <a:prstGeom prst="rect">
            <a:avLst/>
          </a:prstGeom>
          <a:noFill/>
        </p:spPr>
        <p:txBody>
          <a:bodyPr wrap="square" rtlCol="0">
            <a:spAutoFit/>
          </a:bodyPr>
          <a:lstStyle/>
          <a:p>
            <a:pPr algn="ctr"/>
            <a:r>
              <a:rPr lang="en-US" sz="4400" dirty="0">
                <a:solidFill>
                  <a:schemeClr val="bg1"/>
                </a:solidFill>
              </a:rPr>
              <a:t>None of them are real. </a:t>
            </a:r>
          </a:p>
        </p:txBody>
      </p:sp>
    </p:spTree>
    <p:extLst>
      <p:ext uri="{BB962C8B-B14F-4D97-AF65-F5344CB8AC3E}">
        <p14:creationId xmlns:p14="http://schemas.microsoft.com/office/powerpoint/2010/main" val="3504836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E230AE8A-FBDE-4640-A6DD-AA79A962C806}"/>
              </a:ext>
            </a:extLst>
          </p:cNvPr>
          <p:cNvPicPr>
            <a:picLocks noChangeAspect="1"/>
          </p:cNvPicPr>
          <p:nvPr/>
        </p:nvPicPr>
        <p:blipFill rotWithShape="1">
          <a:blip r:embed="rId2">
            <a:extLst>
              <a:ext uri="{28A0092B-C50C-407E-A947-70E740481C1C}">
                <a14:useLocalDpi xmlns:a14="http://schemas.microsoft.com/office/drawing/2010/main" val="0"/>
              </a:ext>
            </a:extLst>
          </a:blip>
          <a:srcRect t="12145" b="3601"/>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239F5651-730E-432C-8F05-52CB4AE4ADF6}"/>
              </a:ext>
            </a:extLst>
          </p:cNvPr>
          <p:cNvSpPr/>
          <p:nvPr/>
        </p:nvSpPr>
        <p:spPr>
          <a:xfrm>
            <a:off x="827715" y="2854353"/>
            <a:ext cx="10617665" cy="114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544C4-C42C-4995-854E-B34BF719F4CB}"/>
              </a:ext>
            </a:extLst>
          </p:cNvPr>
          <p:cNvSpPr txBox="1"/>
          <p:nvPr/>
        </p:nvSpPr>
        <p:spPr>
          <a:xfrm>
            <a:off x="1605093" y="3044278"/>
            <a:ext cx="8981813" cy="1446550"/>
          </a:xfrm>
          <a:prstGeom prst="rect">
            <a:avLst/>
          </a:prstGeom>
          <a:noFill/>
        </p:spPr>
        <p:txBody>
          <a:bodyPr wrap="square" rtlCol="0">
            <a:spAutoFit/>
          </a:bodyPr>
          <a:lstStyle/>
          <a:p>
            <a:pPr algn="ctr"/>
            <a:r>
              <a:rPr lang="en-US" sz="4400" dirty="0">
                <a:solidFill>
                  <a:schemeClr val="bg1"/>
                </a:solidFill>
              </a:rPr>
              <a:t>www.thispersondoesnotexist.com</a:t>
            </a:r>
          </a:p>
          <a:p>
            <a:pPr algn="ctr"/>
            <a:endParaRPr lang="en-US" sz="4400" dirty="0">
              <a:solidFill>
                <a:schemeClr val="bg1"/>
              </a:solidFill>
            </a:endParaRPr>
          </a:p>
        </p:txBody>
      </p:sp>
    </p:spTree>
    <p:extLst>
      <p:ext uri="{BB962C8B-B14F-4D97-AF65-F5344CB8AC3E}">
        <p14:creationId xmlns:p14="http://schemas.microsoft.com/office/powerpoint/2010/main" val="400060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244B21-29D3-4080-BF9B-CB552061BBFA}"/>
              </a:ext>
            </a:extLst>
          </p:cNvPr>
          <p:cNvPicPr>
            <a:picLocks noChangeAspect="1"/>
          </p:cNvPicPr>
          <p:nvPr/>
        </p:nvPicPr>
        <p:blipFill rotWithShape="1">
          <a:blip r:embed="rId2"/>
          <a:srcRect l="14162" r="15914" b="2"/>
          <a:stretch/>
        </p:blipFill>
        <p:spPr>
          <a:xfrm>
            <a:off x="20" y="-1"/>
            <a:ext cx="4063977" cy="3429000"/>
          </a:xfrm>
          <a:prstGeom prst="rect">
            <a:avLst/>
          </a:prstGeom>
        </p:spPr>
      </p:pic>
      <p:pic>
        <p:nvPicPr>
          <p:cNvPr id="4" name="Picture 3">
            <a:extLst>
              <a:ext uri="{FF2B5EF4-FFF2-40B4-BE49-F238E27FC236}">
                <a16:creationId xmlns:a16="http://schemas.microsoft.com/office/drawing/2014/main" id="{5F041CAD-33F0-4260-8700-838A0AE4D130}"/>
              </a:ext>
            </a:extLst>
          </p:cNvPr>
          <p:cNvPicPr>
            <a:picLocks noChangeAspect="1"/>
          </p:cNvPicPr>
          <p:nvPr/>
        </p:nvPicPr>
        <p:blipFill rotWithShape="1">
          <a:blip r:embed="rId3"/>
          <a:srcRect l="18174" r="16922" b="-2"/>
          <a:stretch/>
        </p:blipFill>
        <p:spPr>
          <a:xfrm>
            <a:off x="4044529" y="10"/>
            <a:ext cx="4083465" cy="3428990"/>
          </a:xfrm>
          <a:prstGeom prst="rect">
            <a:avLst/>
          </a:prstGeom>
        </p:spPr>
      </p:pic>
      <p:pic>
        <p:nvPicPr>
          <p:cNvPr id="2" name="Picture 1">
            <a:extLst>
              <a:ext uri="{FF2B5EF4-FFF2-40B4-BE49-F238E27FC236}">
                <a16:creationId xmlns:a16="http://schemas.microsoft.com/office/drawing/2014/main" id="{6809D2D6-EFCB-4D50-B2C6-D18E44DED700}"/>
              </a:ext>
            </a:extLst>
          </p:cNvPr>
          <p:cNvPicPr>
            <a:picLocks noChangeAspect="1"/>
          </p:cNvPicPr>
          <p:nvPr/>
        </p:nvPicPr>
        <p:blipFill rotWithShape="1">
          <a:blip r:embed="rId4"/>
          <a:srcRect l="13981" r="19649" b="2"/>
          <a:stretch/>
        </p:blipFill>
        <p:spPr>
          <a:xfrm>
            <a:off x="8127994" y="10"/>
            <a:ext cx="4064005" cy="3428990"/>
          </a:xfrm>
          <a:prstGeom prst="rect">
            <a:avLst/>
          </a:prstGeom>
        </p:spPr>
      </p:pic>
      <p:pic>
        <p:nvPicPr>
          <p:cNvPr id="3" name="Picture 2">
            <a:extLst>
              <a:ext uri="{FF2B5EF4-FFF2-40B4-BE49-F238E27FC236}">
                <a16:creationId xmlns:a16="http://schemas.microsoft.com/office/drawing/2014/main" id="{6751BC92-7742-4050-88C1-E477C7234D66}"/>
              </a:ext>
            </a:extLst>
          </p:cNvPr>
          <p:cNvPicPr>
            <a:picLocks noChangeAspect="1"/>
          </p:cNvPicPr>
          <p:nvPr/>
        </p:nvPicPr>
        <p:blipFill rotWithShape="1">
          <a:blip r:embed="rId5"/>
          <a:srcRect l="24014" r="9683" b="1"/>
          <a:stretch/>
        </p:blipFill>
        <p:spPr>
          <a:xfrm>
            <a:off x="20" y="3429000"/>
            <a:ext cx="4059916" cy="3429000"/>
          </a:xfrm>
          <a:prstGeom prst="rect">
            <a:avLst/>
          </a:prstGeom>
        </p:spPr>
      </p:pic>
      <p:pic>
        <p:nvPicPr>
          <p:cNvPr id="5" name="Picture 4">
            <a:extLst>
              <a:ext uri="{FF2B5EF4-FFF2-40B4-BE49-F238E27FC236}">
                <a16:creationId xmlns:a16="http://schemas.microsoft.com/office/drawing/2014/main" id="{79A6F006-87DD-4B0D-AC72-9C7C83420D04}"/>
              </a:ext>
            </a:extLst>
          </p:cNvPr>
          <p:cNvPicPr>
            <a:picLocks noChangeAspect="1"/>
          </p:cNvPicPr>
          <p:nvPr/>
        </p:nvPicPr>
        <p:blipFill rotWithShape="1">
          <a:blip r:embed="rId6"/>
          <a:srcRect l="9955" r="36702" b="-2"/>
          <a:stretch/>
        </p:blipFill>
        <p:spPr>
          <a:xfrm>
            <a:off x="4052316" y="3429000"/>
            <a:ext cx="4087368" cy="3429000"/>
          </a:xfrm>
          <a:prstGeom prst="rect">
            <a:avLst/>
          </a:prstGeom>
        </p:spPr>
      </p:pic>
      <p:pic>
        <p:nvPicPr>
          <p:cNvPr id="6" name="Picture 5">
            <a:extLst>
              <a:ext uri="{FF2B5EF4-FFF2-40B4-BE49-F238E27FC236}">
                <a16:creationId xmlns:a16="http://schemas.microsoft.com/office/drawing/2014/main" id="{29C6ACA8-DE3E-4167-9F60-D802486F7D91}"/>
              </a:ext>
            </a:extLst>
          </p:cNvPr>
          <p:cNvPicPr>
            <a:picLocks noChangeAspect="1"/>
          </p:cNvPicPr>
          <p:nvPr/>
        </p:nvPicPr>
        <p:blipFill rotWithShape="1">
          <a:blip r:embed="rId7"/>
          <a:srcRect l="8448"/>
          <a:stretch/>
        </p:blipFill>
        <p:spPr>
          <a:xfrm>
            <a:off x="7169085" y="3429000"/>
            <a:ext cx="5022915" cy="3429000"/>
          </a:xfrm>
          <a:prstGeom prst="rect">
            <a:avLst/>
          </a:prstGeom>
        </p:spPr>
      </p:pic>
    </p:spTree>
    <p:extLst>
      <p:ext uri="{BB962C8B-B14F-4D97-AF65-F5344CB8AC3E}">
        <p14:creationId xmlns:p14="http://schemas.microsoft.com/office/powerpoint/2010/main" val="203147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939E-03AE-4978-8CD3-60FB53776CED}"/>
              </a:ext>
            </a:extLst>
          </p:cNvPr>
          <p:cNvSpPr>
            <a:spLocks noGrp="1"/>
          </p:cNvSpPr>
          <p:nvPr>
            <p:ph type="title"/>
          </p:nvPr>
        </p:nvSpPr>
        <p:spPr>
          <a:xfrm>
            <a:off x="839788" y="42333"/>
            <a:ext cx="3932237" cy="1579033"/>
          </a:xfrm>
        </p:spPr>
        <p:txBody>
          <a:bodyPr>
            <a:noAutofit/>
          </a:bodyPr>
          <a:lstStyle/>
          <a:p>
            <a:pPr algn="ctr"/>
            <a:r>
              <a:rPr lang="en-US" sz="4000" b="1" dirty="0">
                <a:latin typeface="+mn-lt"/>
              </a:rPr>
              <a:t>The</a:t>
            </a:r>
            <a:br>
              <a:rPr lang="en-US" sz="4000" b="1" dirty="0">
                <a:latin typeface="+mn-lt"/>
              </a:rPr>
            </a:br>
            <a:r>
              <a:rPr lang="en-US" sz="4000" b="1" dirty="0">
                <a:latin typeface="+mn-lt"/>
              </a:rPr>
              <a:t>“Uncanny Valley”</a:t>
            </a:r>
          </a:p>
        </p:txBody>
      </p:sp>
      <p:pic>
        <p:nvPicPr>
          <p:cNvPr id="6" name="Content Placeholder 5" descr="A close up of a person&#10;&#10;Description automatically generated">
            <a:extLst>
              <a:ext uri="{FF2B5EF4-FFF2-40B4-BE49-F238E27FC236}">
                <a16:creationId xmlns:a16="http://schemas.microsoft.com/office/drawing/2014/main" id="{0ED29A97-79CB-478A-A521-DCBA8B494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a:extLst>
              <a:ext uri="{FF2B5EF4-FFF2-40B4-BE49-F238E27FC236}">
                <a16:creationId xmlns:a16="http://schemas.microsoft.com/office/drawing/2014/main" id="{61B50B2C-DAAB-46CB-B126-7910D7785C6C}"/>
              </a:ext>
            </a:extLst>
          </p:cNvPr>
          <p:cNvSpPr>
            <a:spLocks noGrp="1"/>
          </p:cNvSpPr>
          <p:nvPr>
            <p:ph type="body" sz="half" idx="2"/>
          </p:nvPr>
        </p:nvSpPr>
        <p:spPr>
          <a:xfrm>
            <a:off x="646522" y="1718217"/>
            <a:ext cx="4724400" cy="784599"/>
          </a:xfrm>
        </p:spPr>
        <p:txBody>
          <a:bodyPr>
            <a:noAutofit/>
          </a:bodyPr>
          <a:lstStyle/>
          <a:p>
            <a:r>
              <a:rPr lang="en-US" sz="2900" dirty="0"/>
              <a:t>Masahiro Mori, </a:t>
            </a:r>
            <a:r>
              <a:rPr lang="en-US" sz="2900" i="1" dirty="0"/>
              <a:t>Energy</a:t>
            </a:r>
            <a:r>
              <a:rPr lang="en-US" sz="2900" dirty="0"/>
              <a:t>, 1970</a:t>
            </a:r>
          </a:p>
        </p:txBody>
      </p:sp>
      <p:pic>
        <p:nvPicPr>
          <p:cNvPr id="7" name="Picture 6">
            <a:extLst>
              <a:ext uri="{FF2B5EF4-FFF2-40B4-BE49-F238E27FC236}">
                <a16:creationId xmlns:a16="http://schemas.microsoft.com/office/drawing/2014/main" id="{FFD0FFE4-1119-4C37-AA6F-0CEB6AB23655}"/>
              </a:ext>
            </a:extLst>
          </p:cNvPr>
          <p:cNvPicPr>
            <a:picLocks noChangeAspect="1"/>
          </p:cNvPicPr>
          <p:nvPr/>
        </p:nvPicPr>
        <p:blipFill>
          <a:blip r:embed="rId3"/>
          <a:stretch>
            <a:fillRect/>
          </a:stretch>
        </p:blipFill>
        <p:spPr>
          <a:xfrm>
            <a:off x="646522" y="2630488"/>
            <a:ext cx="4724400" cy="3238500"/>
          </a:xfrm>
          <a:prstGeom prst="rect">
            <a:avLst/>
          </a:prstGeom>
        </p:spPr>
      </p:pic>
      <p:sp>
        <p:nvSpPr>
          <p:cNvPr id="8" name="Rectangle 7">
            <a:extLst>
              <a:ext uri="{FF2B5EF4-FFF2-40B4-BE49-F238E27FC236}">
                <a16:creationId xmlns:a16="http://schemas.microsoft.com/office/drawing/2014/main" id="{3E95EF63-5247-4039-8590-F70F59EBEB51}"/>
              </a:ext>
            </a:extLst>
          </p:cNvPr>
          <p:cNvSpPr/>
          <p:nvPr/>
        </p:nvSpPr>
        <p:spPr>
          <a:xfrm>
            <a:off x="2032262" y="6112985"/>
            <a:ext cx="7733907" cy="369332"/>
          </a:xfrm>
          <a:prstGeom prst="rect">
            <a:avLst/>
          </a:prstGeom>
        </p:spPr>
        <p:txBody>
          <a:bodyPr wrap="square">
            <a:spAutoFit/>
          </a:bodyPr>
          <a:lstStyle/>
          <a:p>
            <a:r>
              <a:rPr lang="en-US" dirty="0">
                <a:hlinkClick r:id="rId4"/>
              </a:rPr>
              <a:t>https://spectrum.ieee.org/automaton/robotics/humanoids/the-uncanny-valley</a:t>
            </a:r>
            <a:endParaRPr lang="en-US" dirty="0"/>
          </a:p>
        </p:txBody>
      </p:sp>
    </p:spTree>
    <p:extLst>
      <p:ext uri="{BB962C8B-B14F-4D97-AF65-F5344CB8AC3E}">
        <p14:creationId xmlns:p14="http://schemas.microsoft.com/office/powerpoint/2010/main" val="304033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244B21-29D3-4080-BF9B-CB552061BBFA}"/>
              </a:ext>
            </a:extLst>
          </p:cNvPr>
          <p:cNvPicPr>
            <a:picLocks noChangeAspect="1"/>
          </p:cNvPicPr>
          <p:nvPr/>
        </p:nvPicPr>
        <p:blipFill rotWithShape="1">
          <a:blip r:embed="rId2"/>
          <a:srcRect l="14162" r="15914" b="2"/>
          <a:stretch/>
        </p:blipFill>
        <p:spPr>
          <a:xfrm>
            <a:off x="20" y="-1"/>
            <a:ext cx="4063977" cy="3429000"/>
          </a:xfrm>
          <a:prstGeom prst="rect">
            <a:avLst/>
          </a:prstGeom>
        </p:spPr>
      </p:pic>
      <p:pic>
        <p:nvPicPr>
          <p:cNvPr id="4" name="Picture 3">
            <a:extLst>
              <a:ext uri="{FF2B5EF4-FFF2-40B4-BE49-F238E27FC236}">
                <a16:creationId xmlns:a16="http://schemas.microsoft.com/office/drawing/2014/main" id="{5F041CAD-33F0-4260-8700-838A0AE4D130}"/>
              </a:ext>
            </a:extLst>
          </p:cNvPr>
          <p:cNvPicPr>
            <a:picLocks noChangeAspect="1"/>
          </p:cNvPicPr>
          <p:nvPr/>
        </p:nvPicPr>
        <p:blipFill rotWithShape="1">
          <a:blip r:embed="rId3"/>
          <a:srcRect l="18174" r="16922" b="-2"/>
          <a:stretch/>
        </p:blipFill>
        <p:spPr>
          <a:xfrm>
            <a:off x="4044529" y="10"/>
            <a:ext cx="4083465" cy="3428990"/>
          </a:xfrm>
          <a:prstGeom prst="rect">
            <a:avLst/>
          </a:prstGeom>
        </p:spPr>
      </p:pic>
      <p:pic>
        <p:nvPicPr>
          <p:cNvPr id="2" name="Picture 1">
            <a:extLst>
              <a:ext uri="{FF2B5EF4-FFF2-40B4-BE49-F238E27FC236}">
                <a16:creationId xmlns:a16="http://schemas.microsoft.com/office/drawing/2014/main" id="{6809D2D6-EFCB-4D50-B2C6-D18E44DED700}"/>
              </a:ext>
            </a:extLst>
          </p:cNvPr>
          <p:cNvPicPr>
            <a:picLocks noChangeAspect="1"/>
          </p:cNvPicPr>
          <p:nvPr/>
        </p:nvPicPr>
        <p:blipFill rotWithShape="1">
          <a:blip r:embed="rId4"/>
          <a:srcRect l="13981" r="19649" b="2"/>
          <a:stretch/>
        </p:blipFill>
        <p:spPr>
          <a:xfrm>
            <a:off x="8127994" y="10"/>
            <a:ext cx="4064005" cy="3428990"/>
          </a:xfrm>
          <a:prstGeom prst="rect">
            <a:avLst/>
          </a:prstGeom>
        </p:spPr>
      </p:pic>
      <p:pic>
        <p:nvPicPr>
          <p:cNvPr id="3" name="Picture 2">
            <a:extLst>
              <a:ext uri="{FF2B5EF4-FFF2-40B4-BE49-F238E27FC236}">
                <a16:creationId xmlns:a16="http://schemas.microsoft.com/office/drawing/2014/main" id="{6751BC92-7742-4050-88C1-E477C7234D66}"/>
              </a:ext>
            </a:extLst>
          </p:cNvPr>
          <p:cNvPicPr>
            <a:picLocks noChangeAspect="1"/>
          </p:cNvPicPr>
          <p:nvPr/>
        </p:nvPicPr>
        <p:blipFill rotWithShape="1">
          <a:blip r:embed="rId5"/>
          <a:srcRect l="24014" r="9683" b="1"/>
          <a:stretch/>
        </p:blipFill>
        <p:spPr>
          <a:xfrm>
            <a:off x="20" y="3429000"/>
            <a:ext cx="4059916" cy="3429000"/>
          </a:xfrm>
          <a:prstGeom prst="rect">
            <a:avLst/>
          </a:prstGeom>
        </p:spPr>
      </p:pic>
      <p:pic>
        <p:nvPicPr>
          <p:cNvPr id="5" name="Picture 4">
            <a:extLst>
              <a:ext uri="{FF2B5EF4-FFF2-40B4-BE49-F238E27FC236}">
                <a16:creationId xmlns:a16="http://schemas.microsoft.com/office/drawing/2014/main" id="{79A6F006-87DD-4B0D-AC72-9C7C83420D04}"/>
              </a:ext>
            </a:extLst>
          </p:cNvPr>
          <p:cNvPicPr>
            <a:picLocks noChangeAspect="1"/>
          </p:cNvPicPr>
          <p:nvPr/>
        </p:nvPicPr>
        <p:blipFill rotWithShape="1">
          <a:blip r:embed="rId6"/>
          <a:srcRect l="9955" r="36702" b="-2"/>
          <a:stretch/>
        </p:blipFill>
        <p:spPr>
          <a:xfrm>
            <a:off x="4052316" y="3429000"/>
            <a:ext cx="4087368" cy="3429000"/>
          </a:xfrm>
          <a:prstGeom prst="rect">
            <a:avLst/>
          </a:prstGeom>
        </p:spPr>
      </p:pic>
      <p:pic>
        <p:nvPicPr>
          <p:cNvPr id="6" name="Picture 5">
            <a:extLst>
              <a:ext uri="{FF2B5EF4-FFF2-40B4-BE49-F238E27FC236}">
                <a16:creationId xmlns:a16="http://schemas.microsoft.com/office/drawing/2014/main" id="{29C6ACA8-DE3E-4167-9F60-D802486F7D91}"/>
              </a:ext>
            </a:extLst>
          </p:cNvPr>
          <p:cNvPicPr>
            <a:picLocks noChangeAspect="1"/>
          </p:cNvPicPr>
          <p:nvPr/>
        </p:nvPicPr>
        <p:blipFill rotWithShape="1">
          <a:blip r:embed="rId7"/>
          <a:srcRect l="8448"/>
          <a:stretch/>
        </p:blipFill>
        <p:spPr>
          <a:xfrm>
            <a:off x="7169085" y="3429000"/>
            <a:ext cx="5022915" cy="3429000"/>
          </a:xfrm>
          <a:prstGeom prst="rect">
            <a:avLst/>
          </a:prstGeom>
        </p:spPr>
      </p:pic>
    </p:spTree>
    <p:extLst>
      <p:ext uri="{BB962C8B-B14F-4D97-AF65-F5344CB8AC3E}">
        <p14:creationId xmlns:p14="http://schemas.microsoft.com/office/powerpoint/2010/main" val="293527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939E-03AE-4978-8CD3-60FB53776CED}"/>
              </a:ext>
            </a:extLst>
          </p:cNvPr>
          <p:cNvSpPr>
            <a:spLocks noGrp="1"/>
          </p:cNvSpPr>
          <p:nvPr>
            <p:ph type="title"/>
          </p:nvPr>
        </p:nvSpPr>
        <p:spPr>
          <a:xfrm>
            <a:off x="839788" y="42333"/>
            <a:ext cx="3932237" cy="1579033"/>
          </a:xfrm>
        </p:spPr>
        <p:txBody>
          <a:bodyPr>
            <a:noAutofit/>
          </a:bodyPr>
          <a:lstStyle/>
          <a:p>
            <a:pPr algn="ctr"/>
            <a:r>
              <a:rPr lang="en-US" sz="4000" b="1" dirty="0">
                <a:latin typeface="+mn-lt"/>
              </a:rPr>
              <a:t>The</a:t>
            </a:r>
            <a:br>
              <a:rPr lang="en-US" sz="4000" b="1" dirty="0">
                <a:latin typeface="+mn-lt"/>
              </a:rPr>
            </a:br>
            <a:r>
              <a:rPr lang="en-US" sz="4000" b="1" dirty="0">
                <a:latin typeface="+mn-lt"/>
              </a:rPr>
              <a:t>“Uncanny Valley”</a:t>
            </a:r>
          </a:p>
        </p:txBody>
      </p:sp>
      <p:pic>
        <p:nvPicPr>
          <p:cNvPr id="6" name="Content Placeholder 5" descr="A close up of a person&#10;&#10;Description automatically generated">
            <a:extLst>
              <a:ext uri="{FF2B5EF4-FFF2-40B4-BE49-F238E27FC236}">
                <a16:creationId xmlns:a16="http://schemas.microsoft.com/office/drawing/2014/main" id="{0ED29A97-79CB-478A-A521-DCBA8B494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a:extLst>
              <a:ext uri="{FF2B5EF4-FFF2-40B4-BE49-F238E27FC236}">
                <a16:creationId xmlns:a16="http://schemas.microsoft.com/office/drawing/2014/main" id="{61B50B2C-DAAB-46CB-B126-7910D7785C6C}"/>
              </a:ext>
            </a:extLst>
          </p:cNvPr>
          <p:cNvSpPr>
            <a:spLocks noGrp="1"/>
          </p:cNvSpPr>
          <p:nvPr>
            <p:ph type="body" sz="half" idx="2"/>
          </p:nvPr>
        </p:nvSpPr>
        <p:spPr>
          <a:xfrm>
            <a:off x="646522" y="1718217"/>
            <a:ext cx="4724400" cy="784599"/>
          </a:xfrm>
        </p:spPr>
        <p:txBody>
          <a:bodyPr>
            <a:noAutofit/>
          </a:bodyPr>
          <a:lstStyle/>
          <a:p>
            <a:r>
              <a:rPr lang="en-US" sz="2900" dirty="0"/>
              <a:t>Masahiro Mori, </a:t>
            </a:r>
            <a:r>
              <a:rPr lang="en-US" sz="2900" i="1" dirty="0"/>
              <a:t>Energy</a:t>
            </a:r>
            <a:r>
              <a:rPr lang="en-US" sz="2900" dirty="0"/>
              <a:t>, 1970</a:t>
            </a:r>
          </a:p>
        </p:txBody>
      </p:sp>
      <p:sp>
        <p:nvSpPr>
          <p:cNvPr id="8" name="Rectangle 7">
            <a:extLst>
              <a:ext uri="{FF2B5EF4-FFF2-40B4-BE49-F238E27FC236}">
                <a16:creationId xmlns:a16="http://schemas.microsoft.com/office/drawing/2014/main" id="{3E95EF63-5247-4039-8590-F70F59EBEB51}"/>
              </a:ext>
            </a:extLst>
          </p:cNvPr>
          <p:cNvSpPr/>
          <p:nvPr/>
        </p:nvSpPr>
        <p:spPr>
          <a:xfrm>
            <a:off x="2032262" y="6112985"/>
            <a:ext cx="7733907" cy="369332"/>
          </a:xfrm>
          <a:prstGeom prst="rect">
            <a:avLst/>
          </a:prstGeom>
        </p:spPr>
        <p:txBody>
          <a:bodyPr wrap="square">
            <a:spAutoFit/>
          </a:bodyPr>
          <a:lstStyle/>
          <a:p>
            <a:r>
              <a:rPr lang="en-US" dirty="0">
                <a:hlinkClick r:id="rId3"/>
              </a:rPr>
              <a:t>https://spectrum.ieee.org/automaton/robotics/humanoids/the-uncanny-valley</a:t>
            </a:r>
            <a:endParaRPr lang="en-US" dirty="0"/>
          </a:p>
        </p:txBody>
      </p:sp>
      <p:sp>
        <p:nvSpPr>
          <p:cNvPr id="3" name="TextBox 2">
            <a:extLst>
              <a:ext uri="{FF2B5EF4-FFF2-40B4-BE49-F238E27FC236}">
                <a16:creationId xmlns:a16="http://schemas.microsoft.com/office/drawing/2014/main" id="{EC738F57-F173-456C-8838-2C049F1B1BBD}"/>
              </a:ext>
            </a:extLst>
          </p:cNvPr>
          <p:cNvSpPr txBox="1"/>
          <p:nvPr/>
        </p:nvSpPr>
        <p:spPr>
          <a:xfrm>
            <a:off x="550333" y="2438400"/>
            <a:ext cx="5020734" cy="1477328"/>
          </a:xfrm>
          <a:prstGeom prst="rect">
            <a:avLst/>
          </a:prstGeom>
          <a:noFill/>
        </p:spPr>
        <p:txBody>
          <a:bodyPr wrap="square" rtlCol="0">
            <a:spAutoFit/>
          </a:bodyPr>
          <a:lstStyle/>
          <a:p>
            <a:pPr marL="342900" indent="-342900">
              <a:buAutoNum type="arabicPeriod"/>
            </a:pPr>
            <a:r>
              <a:rPr lang="en-US" sz="3000" dirty="0">
                <a:solidFill>
                  <a:srgbClr val="C00000"/>
                </a:solidFill>
              </a:rPr>
              <a:t>We Can’t Make Things That Look </a:t>
            </a:r>
            <a:r>
              <a:rPr lang="en-US" sz="3000" i="1" dirty="0">
                <a:solidFill>
                  <a:srgbClr val="C00000"/>
                </a:solidFill>
              </a:rPr>
              <a:t>Entirely</a:t>
            </a:r>
            <a:r>
              <a:rPr lang="en-US" sz="3000" dirty="0">
                <a:solidFill>
                  <a:srgbClr val="C00000"/>
                </a:solidFill>
              </a:rPr>
              <a:t> Like Ourselves.</a:t>
            </a:r>
          </a:p>
          <a:p>
            <a:endParaRPr lang="en-US" sz="3000" dirty="0"/>
          </a:p>
        </p:txBody>
      </p:sp>
    </p:spTree>
    <p:extLst>
      <p:ext uri="{BB962C8B-B14F-4D97-AF65-F5344CB8AC3E}">
        <p14:creationId xmlns:p14="http://schemas.microsoft.com/office/powerpoint/2010/main" val="3576630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939E-03AE-4978-8CD3-60FB53776CED}"/>
              </a:ext>
            </a:extLst>
          </p:cNvPr>
          <p:cNvSpPr>
            <a:spLocks noGrp="1"/>
          </p:cNvSpPr>
          <p:nvPr>
            <p:ph type="title"/>
          </p:nvPr>
        </p:nvSpPr>
        <p:spPr>
          <a:xfrm>
            <a:off x="839788" y="42333"/>
            <a:ext cx="3932237" cy="1579033"/>
          </a:xfrm>
        </p:spPr>
        <p:txBody>
          <a:bodyPr>
            <a:noAutofit/>
          </a:bodyPr>
          <a:lstStyle/>
          <a:p>
            <a:pPr algn="ctr"/>
            <a:r>
              <a:rPr lang="en-US" sz="4000" b="1" dirty="0">
                <a:latin typeface="+mn-lt"/>
              </a:rPr>
              <a:t>The</a:t>
            </a:r>
            <a:br>
              <a:rPr lang="en-US" sz="4000" b="1" dirty="0">
                <a:latin typeface="+mn-lt"/>
              </a:rPr>
            </a:br>
            <a:r>
              <a:rPr lang="en-US" sz="4000" b="1" dirty="0">
                <a:latin typeface="+mn-lt"/>
              </a:rPr>
              <a:t>“Uncanny Valley”</a:t>
            </a:r>
          </a:p>
        </p:txBody>
      </p:sp>
      <p:pic>
        <p:nvPicPr>
          <p:cNvPr id="6" name="Content Placeholder 5" descr="A close up of a person&#10;&#10;Description automatically generated">
            <a:extLst>
              <a:ext uri="{FF2B5EF4-FFF2-40B4-BE49-F238E27FC236}">
                <a16:creationId xmlns:a16="http://schemas.microsoft.com/office/drawing/2014/main" id="{0ED29A97-79CB-478A-A521-DCBA8B494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a:extLst>
              <a:ext uri="{FF2B5EF4-FFF2-40B4-BE49-F238E27FC236}">
                <a16:creationId xmlns:a16="http://schemas.microsoft.com/office/drawing/2014/main" id="{61B50B2C-DAAB-46CB-B126-7910D7785C6C}"/>
              </a:ext>
            </a:extLst>
          </p:cNvPr>
          <p:cNvSpPr>
            <a:spLocks noGrp="1"/>
          </p:cNvSpPr>
          <p:nvPr>
            <p:ph type="body" sz="half" idx="2"/>
          </p:nvPr>
        </p:nvSpPr>
        <p:spPr>
          <a:xfrm>
            <a:off x="646522" y="1718217"/>
            <a:ext cx="4724400" cy="784599"/>
          </a:xfrm>
        </p:spPr>
        <p:txBody>
          <a:bodyPr>
            <a:noAutofit/>
          </a:bodyPr>
          <a:lstStyle/>
          <a:p>
            <a:r>
              <a:rPr lang="en-US" sz="2900" dirty="0"/>
              <a:t>Masahiro Mori, </a:t>
            </a:r>
            <a:r>
              <a:rPr lang="en-US" sz="2900" i="1" dirty="0"/>
              <a:t>Energy</a:t>
            </a:r>
            <a:r>
              <a:rPr lang="en-US" sz="2900" dirty="0"/>
              <a:t>, 1970</a:t>
            </a:r>
          </a:p>
        </p:txBody>
      </p:sp>
      <p:sp>
        <p:nvSpPr>
          <p:cNvPr id="8" name="Rectangle 7">
            <a:extLst>
              <a:ext uri="{FF2B5EF4-FFF2-40B4-BE49-F238E27FC236}">
                <a16:creationId xmlns:a16="http://schemas.microsoft.com/office/drawing/2014/main" id="{3E95EF63-5247-4039-8590-F70F59EBEB51}"/>
              </a:ext>
            </a:extLst>
          </p:cNvPr>
          <p:cNvSpPr/>
          <p:nvPr/>
        </p:nvSpPr>
        <p:spPr>
          <a:xfrm>
            <a:off x="2032262" y="6112985"/>
            <a:ext cx="7733907" cy="369332"/>
          </a:xfrm>
          <a:prstGeom prst="rect">
            <a:avLst/>
          </a:prstGeom>
        </p:spPr>
        <p:txBody>
          <a:bodyPr wrap="square">
            <a:spAutoFit/>
          </a:bodyPr>
          <a:lstStyle/>
          <a:p>
            <a:r>
              <a:rPr lang="en-US" dirty="0">
                <a:hlinkClick r:id="rId3"/>
              </a:rPr>
              <a:t>https://spectrum.ieee.org/automaton/robotics/humanoids/the-uncanny-valley</a:t>
            </a:r>
            <a:endParaRPr lang="en-US" dirty="0"/>
          </a:p>
        </p:txBody>
      </p:sp>
      <p:sp>
        <p:nvSpPr>
          <p:cNvPr id="3" name="TextBox 2">
            <a:extLst>
              <a:ext uri="{FF2B5EF4-FFF2-40B4-BE49-F238E27FC236}">
                <a16:creationId xmlns:a16="http://schemas.microsoft.com/office/drawing/2014/main" id="{EC738F57-F173-456C-8838-2C049F1B1BBD}"/>
              </a:ext>
            </a:extLst>
          </p:cNvPr>
          <p:cNvSpPr txBox="1"/>
          <p:nvPr/>
        </p:nvSpPr>
        <p:spPr>
          <a:xfrm>
            <a:off x="550333" y="2438400"/>
            <a:ext cx="5020734" cy="3323987"/>
          </a:xfrm>
          <a:prstGeom prst="rect">
            <a:avLst/>
          </a:prstGeom>
          <a:noFill/>
        </p:spPr>
        <p:txBody>
          <a:bodyPr wrap="square" rtlCol="0">
            <a:spAutoFit/>
          </a:bodyPr>
          <a:lstStyle/>
          <a:p>
            <a:pPr marL="342900" indent="-342900">
              <a:buAutoNum type="arabicPeriod"/>
            </a:pPr>
            <a:r>
              <a:rPr lang="en-US" sz="3000" dirty="0"/>
              <a:t>We Can’t Make Things That Look </a:t>
            </a:r>
            <a:r>
              <a:rPr lang="en-US" sz="3000" i="1" dirty="0"/>
              <a:t>Entirely</a:t>
            </a:r>
            <a:r>
              <a:rPr lang="en-US" sz="3000" dirty="0"/>
              <a:t> Like Ourselves.</a:t>
            </a:r>
          </a:p>
          <a:p>
            <a:pPr marL="342900" indent="-342900">
              <a:buAutoNum type="arabicPeriod"/>
            </a:pPr>
            <a:r>
              <a:rPr lang="en-US" sz="3000" dirty="0">
                <a:solidFill>
                  <a:srgbClr val="C00000"/>
                </a:solidFill>
              </a:rPr>
              <a:t>We’re Very, Very Good at Detecting Those Tiny Differences Between the Real and the Unreal.</a:t>
            </a:r>
          </a:p>
          <a:p>
            <a:endParaRPr lang="en-US" sz="3000" dirty="0"/>
          </a:p>
        </p:txBody>
      </p:sp>
    </p:spTree>
    <p:extLst>
      <p:ext uri="{BB962C8B-B14F-4D97-AF65-F5344CB8AC3E}">
        <p14:creationId xmlns:p14="http://schemas.microsoft.com/office/powerpoint/2010/main" val="89557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939E-03AE-4978-8CD3-60FB53776CED}"/>
              </a:ext>
            </a:extLst>
          </p:cNvPr>
          <p:cNvSpPr>
            <a:spLocks noGrp="1"/>
          </p:cNvSpPr>
          <p:nvPr>
            <p:ph type="title"/>
          </p:nvPr>
        </p:nvSpPr>
        <p:spPr>
          <a:xfrm>
            <a:off x="839788" y="42333"/>
            <a:ext cx="3932237" cy="1579033"/>
          </a:xfrm>
        </p:spPr>
        <p:txBody>
          <a:bodyPr>
            <a:noAutofit/>
          </a:bodyPr>
          <a:lstStyle/>
          <a:p>
            <a:pPr algn="ctr"/>
            <a:r>
              <a:rPr lang="en-US" sz="4000" b="1" dirty="0">
                <a:latin typeface="+mn-lt"/>
              </a:rPr>
              <a:t>The</a:t>
            </a:r>
            <a:br>
              <a:rPr lang="en-US" sz="4000" b="1" dirty="0">
                <a:latin typeface="+mn-lt"/>
              </a:rPr>
            </a:br>
            <a:r>
              <a:rPr lang="en-US" sz="4000" b="1" dirty="0">
                <a:latin typeface="+mn-lt"/>
              </a:rPr>
              <a:t>“Uncanny Valley”</a:t>
            </a:r>
          </a:p>
        </p:txBody>
      </p:sp>
      <p:pic>
        <p:nvPicPr>
          <p:cNvPr id="6" name="Content Placeholder 5" descr="A close up of a person&#10;&#10;Description automatically generated">
            <a:extLst>
              <a:ext uri="{FF2B5EF4-FFF2-40B4-BE49-F238E27FC236}">
                <a16:creationId xmlns:a16="http://schemas.microsoft.com/office/drawing/2014/main" id="{0ED29A97-79CB-478A-A521-DCBA8B494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a:extLst>
              <a:ext uri="{FF2B5EF4-FFF2-40B4-BE49-F238E27FC236}">
                <a16:creationId xmlns:a16="http://schemas.microsoft.com/office/drawing/2014/main" id="{61B50B2C-DAAB-46CB-B126-7910D7785C6C}"/>
              </a:ext>
            </a:extLst>
          </p:cNvPr>
          <p:cNvSpPr>
            <a:spLocks noGrp="1"/>
          </p:cNvSpPr>
          <p:nvPr>
            <p:ph type="body" sz="half" idx="2"/>
          </p:nvPr>
        </p:nvSpPr>
        <p:spPr>
          <a:xfrm>
            <a:off x="646522" y="1718217"/>
            <a:ext cx="4724400" cy="784599"/>
          </a:xfrm>
        </p:spPr>
        <p:txBody>
          <a:bodyPr>
            <a:noAutofit/>
          </a:bodyPr>
          <a:lstStyle/>
          <a:p>
            <a:r>
              <a:rPr lang="en-US" sz="2900" dirty="0"/>
              <a:t>Masahiro Mori, </a:t>
            </a:r>
            <a:r>
              <a:rPr lang="en-US" sz="2900" i="1" dirty="0"/>
              <a:t>Energy</a:t>
            </a:r>
            <a:r>
              <a:rPr lang="en-US" sz="2900" dirty="0"/>
              <a:t>, 1970</a:t>
            </a:r>
          </a:p>
        </p:txBody>
      </p:sp>
      <p:sp>
        <p:nvSpPr>
          <p:cNvPr id="8" name="Rectangle 7">
            <a:extLst>
              <a:ext uri="{FF2B5EF4-FFF2-40B4-BE49-F238E27FC236}">
                <a16:creationId xmlns:a16="http://schemas.microsoft.com/office/drawing/2014/main" id="{3E95EF63-5247-4039-8590-F70F59EBEB51}"/>
              </a:ext>
            </a:extLst>
          </p:cNvPr>
          <p:cNvSpPr/>
          <p:nvPr/>
        </p:nvSpPr>
        <p:spPr>
          <a:xfrm>
            <a:off x="2032262" y="6112985"/>
            <a:ext cx="7733907" cy="369332"/>
          </a:xfrm>
          <a:prstGeom prst="rect">
            <a:avLst/>
          </a:prstGeom>
        </p:spPr>
        <p:txBody>
          <a:bodyPr wrap="square">
            <a:spAutoFit/>
          </a:bodyPr>
          <a:lstStyle/>
          <a:p>
            <a:r>
              <a:rPr lang="en-US" dirty="0">
                <a:hlinkClick r:id="rId3"/>
              </a:rPr>
              <a:t>https://spectrum.ieee.org/automaton/robotics/humanoids/the-uncanny-valley</a:t>
            </a:r>
            <a:endParaRPr lang="en-US" dirty="0"/>
          </a:p>
        </p:txBody>
      </p:sp>
      <p:sp>
        <p:nvSpPr>
          <p:cNvPr id="3" name="TextBox 2">
            <a:extLst>
              <a:ext uri="{FF2B5EF4-FFF2-40B4-BE49-F238E27FC236}">
                <a16:creationId xmlns:a16="http://schemas.microsoft.com/office/drawing/2014/main" id="{EC738F57-F173-456C-8838-2C049F1B1BBD}"/>
              </a:ext>
            </a:extLst>
          </p:cNvPr>
          <p:cNvSpPr txBox="1"/>
          <p:nvPr/>
        </p:nvSpPr>
        <p:spPr>
          <a:xfrm>
            <a:off x="550333" y="2438400"/>
            <a:ext cx="5020734" cy="3785652"/>
          </a:xfrm>
          <a:prstGeom prst="rect">
            <a:avLst/>
          </a:prstGeom>
          <a:noFill/>
        </p:spPr>
        <p:txBody>
          <a:bodyPr wrap="square" rtlCol="0">
            <a:spAutoFit/>
          </a:bodyPr>
          <a:lstStyle/>
          <a:p>
            <a:pPr marL="342900" indent="-342900">
              <a:buAutoNum type="arabicPeriod"/>
            </a:pPr>
            <a:r>
              <a:rPr lang="en-US" sz="3000" dirty="0"/>
              <a:t>We Can’t Make Things That Look </a:t>
            </a:r>
            <a:r>
              <a:rPr lang="en-US" sz="3000" i="1" dirty="0"/>
              <a:t>Entirely</a:t>
            </a:r>
            <a:r>
              <a:rPr lang="en-US" sz="3000" dirty="0"/>
              <a:t> Like Ourselves.</a:t>
            </a:r>
          </a:p>
          <a:p>
            <a:pPr marL="342900" indent="-342900">
              <a:buAutoNum type="arabicPeriod"/>
            </a:pPr>
            <a:r>
              <a:rPr lang="en-US" sz="3000" dirty="0"/>
              <a:t>We’re Very, Very Good at Detecting Those Tiny Differences Between the Real and the Unreal.</a:t>
            </a:r>
          </a:p>
          <a:p>
            <a:pPr marL="342900" indent="-342900">
              <a:buAutoNum type="arabicPeriod"/>
            </a:pPr>
            <a:r>
              <a:rPr lang="en-US" sz="3000" dirty="0">
                <a:solidFill>
                  <a:srgbClr val="C00000"/>
                </a:solidFill>
              </a:rPr>
              <a:t>AI Doesn’t Give a Shit.</a:t>
            </a:r>
          </a:p>
          <a:p>
            <a:endParaRPr lang="en-US" sz="3000" dirty="0"/>
          </a:p>
        </p:txBody>
      </p:sp>
    </p:spTree>
    <p:extLst>
      <p:ext uri="{BB962C8B-B14F-4D97-AF65-F5344CB8AC3E}">
        <p14:creationId xmlns:p14="http://schemas.microsoft.com/office/powerpoint/2010/main" val="359967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close up of text on a black background&#10;&#10;Description automatically generated">
            <a:extLst>
              <a:ext uri="{FF2B5EF4-FFF2-40B4-BE49-F238E27FC236}">
                <a16:creationId xmlns:a16="http://schemas.microsoft.com/office/drawing/2014/main" id="{7EDF83F2-D066-43F4-9E17-21579888F233}"/>
              </a:ext>
            </a:extLst>
          </p:cNvPr>
          <p:cNvPicPr>
            <a:picLocks noChangeAspect="1"/>
          </p:cNvPicPr>
          <p:nvPr/>
        </p:nvPicPr>
        <p:blipFill rotWithShape="1">
          <a:blip r:embed="rId2"/>
          <a:srcRect t="57446" r="-1" b="168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Rectangle 2">
            <a:extLst>
              <a:ext uri="{FF2B5EF4-FFF2-40B4-BE49-F238E27FC236}">
                <a16:creationId xmlns:a16="http://schemas.microsoft.com/office/drawing/2014/main" id="{6A36082D-B86E-4620-92F6-2D0B923A563A}"/>
              </a:ext>
            </a:extLst>
          </p:cNvPr>
          <p:cNvSpPr/>
          <p:nvPr/>
        </p:nvSpPr>
        <p:spPr>
          <a:xfrm>
            <a:off x="4317476" y="400639"/>
            <a:ext cx="674017" cy="645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D749B1-D8EB-4AB7-A5D7-23F5B4203E48}"/>
              </a:ext>
            </a:extLst>
          </p:cNvPr>
          <p:cNvSpPr/>
          <p:nvPr/>
        </p:nvSpPr>
        <p:spPr>
          <a:xfrm>
            <a:off x="7115709" y="459905"/>
            <a:ext cx="674017" cy="645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A52525-BD93-4637-BAC8-5701CBBB4B70}"/>
              </a:ext>
            </a:extLst>
          </p:cNvPr>
          <p:cNvSpPr/>
          <p:nvPr/>
        </p:nvSpPr>
        <p:spPr>
          <a:xfrm>
            <a:off x="4380976" y="3429000"/>
            <a:ext cx="674017" cy="645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E5896B-3355-4B6A-B350-D5C3FF0728FB}"/>
              </a:ext>
            </a:extLst>
          </p:cNvPr>
          <p:cNvSpPr/>
          <p:nvPr/>
        </p:nvSpPr>
        <p:spPr>
          <a:xfrm>
            <a:off x="1675876" y="3372439"/>
            <a:ext cx="674017" cy="645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3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ns face&#10;&#10;Description automatically generated">
            <a:extLst>
              <a:ext uri="{FF2B5EF4-FFF2-40B4-BE49-F238E27FC236}">
                <a16:creationId xmlns:a16="http://schemas.microsoft.com/office/drawing/2014/main" id="{01EA0358-0540-4FEF-A192-EDA3950CE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336"/>
            <a:ext cx="12192000" cy="4933328"/>
          </a:xfrm>
          <a:prstGeom prst="rect">
            <a:avLst/>
          </a:prstGeom>
        </p:spPr>
      </p:pic>
      <p:sp>
        <p:nvSpPr>
          <p:cNvPr id="2" name="Rectangle 1">
            <a:extLst>
              <a:ext uri="{FF2B5EF4-FFF2-40B4-BE49-F238E27FC236}">
                <a16:creationId xmlns:a16="http://schemas.microsoft.com/office/drawing/2014/main" id="{1565D722-7F47-4B07-B723-1336FF4B0E50}"/>
              </a:ext>
            </a:extLst>
          </p:cNvPr>
          <p:cNvSpPr/>
          <p:nvPr/>
        </p:nvSpPr>
        <p:spPr>
          <a:xfrm>
            <a:off x="1068371" y="6008786"/>
            <a:ext cx="10290928" cy="369332"/>
          </a:xfrm>
          <a:prstGeom prst="rect">
            <a:avLst/>
          </a:prstGeom>
        </p:spPr>
        <p:txBody>
          <a:bodyPr wrap="square">
            <a:spAutoFit/>
          </a:bodyPr>
          <a:lstStyle/>
          <a:p>
            <a:r>
              <a:rPr lang="en-US" dirty="0">
                <a:hlinkClick r:id="rId3"/>
              </a:rPr>
              <a:t>https://www.vox.com/future-perfect/2019/5/31/18645993/ai-deepfakes-gan-explained-machine-learning</a:t>
            </a:r>
            <a:endParaRPr lang="en-US" dirty="0"/>
          </a:p>
        </p:txBody>
      </p:sp>
    </p:spTree>
    <p:extLst>
      <p:ext uri="{BB962C8B-B14F-4D97-AF65-F5344CB8AC3E}">
        <p14:creationId xmlns:p14="http://schemas.microsoft.com/office/powerpoint/2010/main" val="318523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lack sign with white text&#10;&#10;Description automatically generated">
            <a:extLst>
              <a:ext uri="{FF2B5EF4-FFF2-40B4-BE49-F238E27FC236}">
                <a16:creationId xmlns:a16="http://schemas.microsoft.com/office/drawing/2014/main" id="{0D087462-C665-4477-9FD8-9A16E766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46" y="807084"/>
            <a:ext cx="4658147" cy="2631853"/>
          </a:xfrm>
          <a:prstGeom prst="rect">
            <a:avLst/>
          </a:prstGeom>
        </p:spPr>
      </p:pic>
      <p:pic>
        <p:nvPicPr>
          <p:cNvPr id="6" name="Picture 5">
            <a:extLst>
              <a:ext uri="{FF2B5EF4-FFF2-40B4-BE49-F238E27FC236}">
                <a16:creationId xmlns:a16="http://schemas.microsoft.com/office/drawing/2014/main" id="{359EAA20-0971-4002-A8D5-D5454A889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1" y="316598"/>
            <a:ext cx="3602559" cy="3602559"/>
          </a:xfrm>
          <a:prstGeom prst="rect">
            <a:avLst/>
          </a:prstGeom>
        </p:spPr>
      </p:pic>
      <p:sp>
        <p:nvSpPr>
          <p:cNvPr id="2" name="Title 1">
            <a:extLst>
              <a:ext uri="{FF2B5EF4-FFF2-40B4-BE49-F238E27FC236}">
                <a16:creationId xmlns:a16="http://schemas.microsoft.com/office/drawing/2014/main" id="{5D9BB4F5-2E30-4332-87F4-117203124200}"/>
              </a:ext>
            </a:extLst>
          </p:cNvPr>
          <p:cNvSpPr>
            <a:spLocks noGrp="1"/>
          </p:cNvSpPr>
          <p:nvPr>
            <p:ph type="ctrTitle"/>
          </p:nvPr>
        </p:nvSpPr>
        <p:spPr>
          <a:xfrm>
            <a:off x="1524561" y="4508508"/>
            <a:ext cx="9716883" cy="1263118"/>
          </a:xfrm>
        </p:spPr>
        <p:txBody>
          <a:bodyPr>
            <a:noAutofit/>
          </a:bodyPr>
          <a:lstStyle/>
          <a:p>
            <a:r>
              <a:rPr lang="en-US" sz="4600" b="1" dirty="0">
                <a:solidFill>
                  <a:srgbClr val="FEFFFF"/>
                </a:solidFill>
              </a:rPr>
              <a:t>WE’RE ALL GONNA DIE!!!!!!!!!!!!!!!!</a:t>
            </a:r>
            <a:br>
              <a:rPr lang="en-US" sz="4600" b="1" dirty="0">
                <a:solidFill>
                  <a:srgbClr val="FEFFFF"/>
                </a:solidFill>
              </a:rPr>
            </a:br>
            <a:r>
              <a:rPr lang="en-US" sz="4600" b="1" dirty="0">
                <a:solidFill>
                  <a:srgbClr val="FEFFFF"/>
                </a:solidFill>
              </a:rPr>
              <a:t>(And probably* not from COVID-19)</a:t>
            </a:r>
          </a:p>
        </p:txBody>
      </p:sp>
      <p:sp>
        <p:nvSpPr>
          <p:cNvPr id="3" name="Subtitle 2">
            <a:extLst>
              <a:ext uri="{FF2B5EF4-FFF2-40B4-BE49-F238E27FC236}">
                <a16:creationId xmlns:a16="http://schemas.microsoft.com/office/drawing/2014/main" id="{D1E31FA6-E0E3-45B6-B0F0-EF6B0E710F37}"/>
              </a:ext>
            </a:extLst>
          </p:cNvPr>
          <p:cNvSpPr>
            <a:spLocks noGrp="1"/>
          </p:cNvSpPr>
          <p:nvPr>
            <p:ph type="subTitle" idx="1"/>
          </p:nvPr>
        </p:nvSpPr>
        <p:spPr>
          <a:xfrm>
            <a:off x="1775906" y="2948240"/>
            <a:ext cx="2364403" cy="538211"/>
          </a:xfrm>
        </p:spPr>
        <p:txBody>
          <a:bodyPr anchor="t">
            <a:normAutofit/>
          </a:bodyPr>
          <a:lstStyle/>
          <a:p>
            <a:pPr algn="l">
              <a:lnSpc>
                <a:spcPct val="120000"/>
              </a:lnSpc>
              <a:spcBef>
                <a:spcPts val="0"/>
              </a:spcBef>
            </a:pPr>
            <a:r>
              <a:rPr lang="en-US" sz="2000" b="1" dirty="0">
                <a:solidFill>
                  <a:schemeClr val="accent1"/>
                </a:solidFill>
              </a:rPr>
              <a:t>www.patorrez.com</a:t>
            </a:r>
            <a:endParaRPr lang="en-US" sz="2000" dirty="0">
              <a:solidFill>
                <a:schemeClr val="accent1"/>
              </a:solidFill>
            </a:endParaRPr>
          </a:p>
        </p:txBody>
      </p:sp>
    </p:spTree>
    <p:extLst>
      <p:ext uri="{BB962C8B-B14F-4D97-AF65-F5344CB8AC3E}">
        <p14:creationId xmlns:p14="http://schemas.microsoft.com/office/powerpoint/2010/main" val="33224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iraffe standing on top of a dry grass field&#10;&#10;Description automatically generated">
            <a:extLst>
              <a:ext uri="{FF2B5EF4-FFF2-40B4-BE49-F238E27FC236}">
                <a16:creationId xmlns:a16="http://schemas.microsoft.com/office/drawing/2014/main" id="{54C4DCE1-E635-4725-B997-DD36C1A62724}"/>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E90E28E-439A-4D07-88D4-72C8293A7C40}"/>
              </a:ext>
            </a:extLst>
          </p:cNvPr>
          <p:cNvSpPr txBox="1"/>
          <p:nvPr/>
        </p:nvSpPr>
        <p:spPr>
          <a:xfrm>
            <a:off x="524137" y="3940729"/>
            <a:ext cx="11304340" cy="2800767"/>
          </a:xfrm>
          <a:prstGeom prst="rect">
            <a:avLst/>
          </a:prstGeom>
          <a:noFill/>
        </p:spPr>
        <p:txBody>
          <a:bodyPr wrap="square" rtlCol="0">
            <a:spAutoFit/>
          </a:bodyPr>
          <a:lstStyle/>
          <a:p>
            <a:pPr algn="just"/>
            <a:r>
              <a:rPr lang="en-US" sz="2200" dirty="0">
                <a:solidFill>
                  <a:schemeClr val="bg1"/>
                </a:solidFill>
              </a:rPr>
              <a:t>“The arms race between predators and prey is asymmetric, in which success on either side is felt as failure by the other side, but the nature of the success and failure on the two sides is very different. The two sides are 'trying' to do very different things. Predators are trying to eat prey. Prey are not trying to eat predators; they are trying to avoid being eaten by predators.  From an evolutionary point of view asymmetric arms races are more likely to generate highly complex weapons systems.”</a:t>
            </a:r>
          </a:p>
          <a:p>
            <a:endParaRPr lang="en-US" sz="2200" dirty="0">
              <a:solidFill>
                <a:schemeClr val="bg1"/>
              </a:solidFill>
            </a:endParaRPr>
          </a:p>
          <a:p>
            <a:r>
              <a:rPr lang="en-US" sz="2200" dirty="0">
                <a:solidFill>
                  <a:schemeClr val="bg1"/>
                </a:solidFill>
              </a:rPr>
              <a:t>			― Richard Dawkins, </a:t>
            </a:r>
            <a:r>
              <a:rPr lang="en-US" sz="2200" i="1" dirty="0">
                <a:solidFill>
                  <a:schemeClr val="bg1"/>
                </a:solidFill>
              </a:rPr>
              <a:t>The Blind Watchmaker</a:t>
            </a:r>
          </a:p>
        </p:txBody>
      </p:sp>
    </p:spTree>
    <p:extLst>
      <p:ext uri="{BB962C8B-B14F-4D97-AF65-F5344CB8AC3E}">
        <p14:creationId xmlns:p14="http://schemas.microsoft.com/office/powerpoint/2010/main" val="547767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ns face&#10;&#10;Description automatically generated">
            <a:extLst>
              <a:ext uri="{FF2B5EF4-FFF2-40B4-BE49-F238E27FC236}">
                <a16:creationId xmlns:a16="http://schemas.microsoft.com/office/drawing/2014/main" id="{01EA0358-0540-4FEF-A192-EDA3950CE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336"/>
            <a:ext cx="12192000" cy="4933328"/>
          </a:xfrm>
          <a:prstGeom prst="rect">
            <a:avLst/>
          </a:prstGeom>
        </p:spPr>
      </p:pic>
      <p:sp>
        <p:nvSpPr>
          <p:cNvPr id="2" name="Rectangle 1">
            <a:extLst>
              <a:ext uri="{FF2B5EF4-FFF2-40B4-BE49-F238E27FC236}">
                <a16:creationId xmlns:a16="http://schemas.microsoft.com/office/drawing/2014/main" id="{1565D722-7F47-4B07-B723-1336FF4B0E50}"/>
              </a:ext>
            </a:extLst>
          </p:cNvPr>
          <p:cNvSpPr/>
          <p:nvPr/>
        </p:nvSpPr>
        <p:spPr>
          <a:xfrm>
            <a:off x="1068371" y="6008786"/>
            <a:ext cx="10290928" cy="369332"/>
          </a:xfrm>
          <a:prstGeom prst="rect">
            <a:avLst/>
          </a:prstGeom>
        </p:spPr>
        <p:txBody>
          <a:bodyPr wrap="square">
            <a:spAutoFit/>
          </a:bodyPr>
          <a:lstStyle/>
          <a:p>
            <a:r>
              <a:rPr lang="en-US" dirty="0">
                <a:hlinkClick r:id="rId3"/>
              </a:rPr>
              <a:t>https://www.vox.com/future-perfect/2019/5/31/18645993/ai-deepfakes-gan-explained-machine-learning</a:t>
            </a:r>
            <a:endParaRPr lang="en-US" dirty="0"/>
          </a:p>
        </p:txBody>
      </p:sp>
    </p:spTree>
    <p:extLst>
      <p:ext uri="{BB962C8B-B14F-4D97-AF65-F5344CB8AC3E}">
        <p14:creationId xmlns:p14="http://schemas.microsoft.com/office/powerpoint/2010/main" val="335264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103C21C-4343-40B7-AC3B-7F4B887F8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440" y="643467"/>
            <a:ext cx="9731119" cy="5571066"/>
          </a:xfrm>
          <a:prstGeom prst="rect">
            <a:avLst/>
          </a:prstGeom>
        </p:spPr>
      </p:pic>
    </p:spTree>
    <p:extLst>
      <p:ext uri="{BB962C8B-B14F-4D97-AF65-F5344CB8AC3E}">
        <p14:creationId xmlns:p14="http://schemas.microsoft.com/office/powerpoint/2010/main" val="886431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710D853-C656-48E9-88D0-4172B9FD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14223"/>
            <a:ext cx="1217216" cy="863632"/>
          </a:xfrm>
          <a:custGeom>
            <a:avLst/>
            <a:gdLst>
              <a:gd name="connsiteX0" fmla="*/ 0 w 1217216"/>
              <a:gd name="connsiteY0" fmla="*/ 0 h 863632"/>
              <a:gd name="connsiteX1" fmla="*/ 1217216 w 1217216"/>
              <a:gd name="connsiteY1" fmla="*/ 0 h 863632"/>
              <a:gd name="connsiteX2" fmla="*/ 1217216 w 1217216"/>
              <a:gd name="connsiteY2" fmla="*/ 863632 h 863632"/>
              <a:gd name="connsiteX3" fmla="*/ 0 w 1217216"/>
              <a:gd name="connsiteY3" fmla="*/ 863632 h 863632"/>
            </a:gdLst>
            <a:ahLst/>
            <a:cxnLst>
              <a:cxn ang="0">
                <a:pos x="connsiteX0" y="connsiteY0"/>
              </a:cxn>
              <a:cxn ang="0">
                <a:pos x="connsiteX1" y="connsiteY1"/>
              </a:cxn>
              <a:cxn ang="0">
                <a:pos x="connsiteX2" y="connsiteY2"/>
              </a:cxn>
              <a:cxn ang="0">
                <a:pos x="connsiteX3" y="connsiteY3"/>
              </a:cxn>
            </a:cxnLst>
            <a:rect l="l" t="t" r="r" b="b"/>
            <a:pathLst>
              <a:path w="1217216" h="863632">
                <a:moveTo>
                  <a:pt x="0" y="0"/>
                </a:moveTo>
                <a:lnTo>
                  <a:pt x="1217216" y="0"/>
                </a:lnTo>
                <a:lnTo>
                  <a:pt x="1217216" y="863632"/>
                </a:lnTo>
                <a:lnTo>
                  <a:pt x="0" y="8636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group of people standing in a room&#10;&#10;Description automatically generated">
            <a:extLst>
              <a:ext uri="{FF2B5EF4-FFF2-40B4-BE49-F238E27FC236}">
                <a16:creationId xmlns:a16="http://schemas.microsoft.com/office/drawing/2014/main" id="{81A7B2EE-DF2E-49C0-8BD1-CD2613826893}"/>
              </a:ext>
            </a:extLst>
          </p:cNvPr>
          <p:cNvPicPr>
            <a:picLocks noChangeAspect="1"/>
          </p:cNvPicPr>
          <p:nvPr/>
        </p:nvPicPr>
        <p:blipFill>
          <a:blip r:embed="rId2"/>
          <a:stretch>
            <a:fillRect/>
          </a:stretch>
        </p:blipFill>
        <p:spPr>
          <a:xfrm>
            <a:off x="802557" y="782082"/>
            <a:ext cx="836149" cy="547678"/>
          </a:xfrm>
          <a:prstGeom prst="rect">
            <a:avLst/>
          </a:prstGeom>
        </p:spPr>
      </p:pic>
      <p:sp>
        <p:nvSpPr>
          <p:cNvPr id="14" name="Right Triangle 13">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2279"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9390" y="576989"/>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ight Triangle 19">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Triangle 21">
            <a:extLst>
              <a:ext uri="{FF2B5EF4-FFF2-40B4-BE49-F238E27FC236}">
                <a16:creationId xmlns:a16="http://schemas.microsoft.com/office/drawing/2014/main" id="{4F43A2AA-A3AE-43B9-B9B7-842ECCD03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482" y="975143"/>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6B1504-B867-4CAB-81BE-8E02622E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08385" y="1918326"/>
            <a:ext cx="1290063" cy="2794309"/>
          </a:xfrm>
          <a:custGeom>
            <a:avLst/>
            <a:gdLst>
              <a:gd name="connsiteX0" fmla="*/ 0 w 1290063"/>
              <a:gd name="connsiteY0" fmla="*/ 0 h 2794309"/>
              <a:gd name="connsiteX1" fmla="*/ 0 w 1290063"/>
              <a:gd name="connsiteY1" fmla="*/ 2794309 h 2794309"/>
              <a:gd name="connsiteX2" fmla="*/ 1290063 w 1290063"/>
              <a:gd name="connsiteY2" fmla="*/ 2794309 h 2794309"/>
              <a:gd name="connsiteX3" fmla="*/ 1290063 w 1290063"/>
              <a:gd name="connsiteY3" fmla="*/ 1981621 h 2794309"/>
              <a:gd name="connsiteX4" fmla="*/ 1285152 w 1290063"/>
              <a:gd name="connsiteY4" fmla="*/ 1981621 h 2794309"/>
              <a:gd name="connsiteX5" fmla="*/ 1285152 w 1290063"/>
              <a:gd name="connsiteY5" fmla="*/ 1143487 h 2794309"/>
              <a:gd name="connsiteX6" fmla="*/ 1289647 w 1290063"/>
              <a:gd name="connsiteY6" fmla="*/ 1143487 h 2794309"/>
              <a:gd name="connsiteX7" fmla="*/ 1285152 w 1290063"/>
              <a:gd name="connsiteY7" fmla="*/ 1139501 h 2794309"/>
              <a:gd name="connsiteX8" fmla="*/ 1285152 w 1290063"/>
              <a:gd name="connsiteY8" fmla="*/ 1137511 h 2794309"/>
              <a:gd name="connsiteX9" fmla="*/ 1282907 w 1290063"/>
              <a:gd name="connsiteY9" fmla="*/ 1137511 h 27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063" h="2794309">
                <a:moveTo>
                  <a:pt x="0" y="0"/>
                </a:moveTo>
                <a:lnTo>
                  <a:pt x="0" y="2794309"/>
                </a:lnTo>
                <a:lnTo>
                  <a:pt x="1290063" y="2794309"/>
                </a:lnTo>
                <a:lnTo>
                  <a:pt x="1290063" y="1981621"/>
                </a:lnTo>
                <a:lnTo>
                  <a:pt x="1285152" y="1981621"/>
                </a:lnTo>
                <a:lnTo>
                  <a:pt x="1285152" y="1143487"/>
                </a:lnTo>
                <a:lnTo>
                  <a:pt x="1289647" y="1143487"/>
                </a:lnTo>
                <a:lnTo>
                  <a:pt x="1285152" y="1139501"/>
                </a:lnTo>
                <a:lnTo>
                  <a:pt x="1285152" y="1137511"/>
                </a:lnTo>
                <a:lnTo>
                  <a:pt x="1282907" y="1137511"/>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26" name="Right Triangle 25">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23A79F9-FB31-4A52-80BE-A0AE7AEDF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00" y="2815597"/>
            <a:ext cx="3471464" cy="2557932"/>
          </a:xfrm>
          <a:custGeom>
            <a:avLst/>
            <a:gdLst>
              <a:gd name="connsiteX0" fmla="*/ 0 w 3471464"/>
              <a:gd name="connsiteY0" fmla="*/ 0 h 2557932"/>
              <a:gd name="connsiteX1" fmla="*/ 3471464 w 3471464"/>
              <a:gd name="connsiteY1" fmla="*/ 0 h 2557932"/>
              <a:gd name="connsiteX2" fmla="*/ 3471464 w 3471464"/>
              <a:gd name="connsiteY2" fmla="*/ 2557932 h 2557932"/>
              <a:gd name="connsiteX3" fmla="*/ 0 w 3471464"/>
              <a:gd name="connsiteY3" fmla="*/ 2557932 h 2557932"/>
            </a:gdLst>
            <a:ahLst/>
            <a:cxnLst>
              <a:cxn ang="0">
                <a:pos x="connsiteX0" y="connsiteY0"/>
              </a:cxn>
              <a:cxn ang="0">
                <a:pos x="connsiteX1" y="connsiteY1"/>
              </a:cxn>
              <a:cxn ang="0">
                <a:pos x="connsiteX2" y="connsiteY2"/>
              </a:cxn>
              <a:cxn ang="0">
                <a:pos x="connsiteX3" y="connsiteY3"/>
              </a:cxn>
            </a:cxnLst>
            <a:rect l="l" t="t" r="r" b="b"/>
            <a:pathLst>
              <a:path w="3471464" h="2557932">
                <a:moveTo>
                  <a:pt x="0" y="0"/>
                </a:moveTo>
                <a:lnTo>
                  <a:pt x="3471464" y="0"/>
                </a:lnTo>
                <a:lnTo>
                  <a:pt x="3471464" y="2557932"/>
                </a:lnTo>
                <a:lnTo>
                  <a:pt x="0" y="25579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FF0A7ED-5A26-4A0B-9652-451FA648B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841" y="591489"/>
            <a:ext cx="1990594" cy="2254327"/>
          </a:xfrm>
          <a:custGeom>
            <a:avLst/>
            <a:gdLst>
              <a:gd name="connsiteX0" fmla="*/ 0 w 1990594"/>
              <a:gd name="connsiteY0" fmla="*/ 0 h 2254327"/>
              <a:gd name="connsiteX1" fmla="*/ 1990594 w 1990594"/>
              <a:gd name="connsiteY1" fmla="*/ 0 h 2254327"/>
              <a:gd name="connsiteX2" fmla="*/ 1990594 w 1990594"/>
              <a:gd name="connsiteY2" fmla="*/ 2254327 h 2254327"/>
              <a:gd name="connsiteX3" fmla="*/ 0 w 1990594"/>
              <a:gd name="connsiteY3" fmla="*/ 2254327 h 2254327"/>
            </a:gdLst>
            <a:ahLst/>
            <a:cxnLst>
              <a:cxn ang="0">
                <a:pos x="connsiteX0" y="connsiteY0"/>
              </a:cxn>
              <a:cxn ang="0">
                <a:pos x="connsiteX1" y="connsiteY1"/>
              </a:cxn>
              <a:cxn ang="0">
                <a:pos x="connsiteX2" y="connsiteY2"/>
              </a:cxn>
              <a:cxn ang="0">
                <a:pos x="connsiteX3" y="connsiteY3"/>
              </a:cxn>
            </a:cxnLst>
            <a:rect l="l" t="t" r="r" b="b"/>
            <a:pathLst>
              <a:path w="1990594" h="2254327">
                <a:moveTo>
                  <a:pt x="0" y="0"/>
                </a:moveTo>
                <a:lnTo>
                  <a:pt x="1990594" y="0"/>
                </a:lnTo>
                <a:lnTo>
                  <a:pt x="1990594" y="2254327"/>
                </a:lnTo>
                <a:lnTo>
                  <a:pt x="0" y="225432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lose up of text on a black background&#10;&#10;Description automatically generated">
            <a:extLst>
              <a:ext uri="{FF2B5EF4-FFF2-40B4-BE49-F238E27FC236}">
                <a16:creationId xmlns:a16="http://schemas.microsoft.com/office/drawing/2014/main" id="{96081E01-2E0C-46CA-BE01-5344BD32C567}"/>
              </a:ext>
            </a:extLst>
          </p:cNvPr>
          <p:cNvPicPr>
            <a:picLocks noChangeAspect="1"/>
          </p:cNvPicPr>
          <p:nvPr/>
        </p:nvPicPr>
        <p:blipFill>
          <a:blip r:embed="rId3"/>
          <a:stretch>
            <a:fillRect/>
          </a:stretch>
        </p:blipFill>
        <p:spPr>
          <a:xfrm>
            <a:off x="3120910" y="893390"/>
            <a:ext cx="1671983" cy="1671983"/>
          </a:xfrm>
          <a:prstGeom prst="rect">
            <a:avLst/>
          </a:prstGeom>
        </p:spPr>
      </p:pic>
      <p:sp>
        <p:nvSpPr>
          <p:cNvPr id="32" name="Freeform: Shape 31">
            <a:extLst>
              <a:ext uri="{FF2B5EF4-FFF2-40B4-BE49-F238E27FC236}">
                <a16:creationId xmlns:a16="http://schemas.microsoft.com/office/drawing/2014/main" id="{90DE8476-E2E9-4B8F-810F-3813A8B97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11" y="962371"/>
            <a:ext cx="2134322" cy="1708909"/>
          </a:xfrm>
          <a:custGeom>
            <a:avLst/>
            <a:gdLst>
              <a:gd name="connsiteX0" fmla="*/ 0 w 2134322"/>
              <a:gd name="connsiteY0" fmla="*/ 0 h 1695306"/>
              <a:gd name="connsiteX1" fmla="*/ 2134322 w 2134322"/>
              <a:gd name="connsiteY1" fmla="*/ 0 h 1695306"/>
              <a:gd name="connsiteX2" fmla="*/ 2134322 w 2134322"/>
              <a:gd name="connsiteY2" fmla="*/ 1695306 h 1695306"/>
              <a:gd name="connsiteX3" fmla="*/ 0 w 2134322"/>
              <a:gd name="connsiteY3" fmla="*/ 1695306 h 1695306"/>
            </a:gdLst>
            <a:ahLst/>
            <a:cxnLst>
              <a:cxn ang="0">
                <a:pos x="connsiteX0" y="connsiteY0"/>
              </a:cxn>
              <a:cxn ang="0">
                <a:pos x="connsiteX1" y="connsiteY1"/>
              </a:cxn>
              <a:cxn ang="0">
                <a:pos x="connsiteX2" y="connsiteY2"/>
              </a:cxn>
              <a:cxn ang="0">
                <a:pos x="connsiteX3" y="connsiteY3"/>
              </a:cxn>
            </a:cxnLst>
            <a:rect l="l" t="t" r="r" b="b"/>
            <a:pathLst>
              <a:path w="2134322" h="1695306">
                <a:moveTo>
                  <a:pt x="0" y="0"/>
                </a:moveTo>
                <a:lnTo>
                  <a:pt x="2134322" y="0"/>
                </a:lnTo>
                <a:lnTo>
                  <a:pt x="2134322" y="1695306"/>
                </a:lnTo>
                <a:lnTo>
                  <a:pt x="0" y="169530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453E65C-6FBA-4712-856A-D134D8F94486}"/>
              </a:ext>
            </a:extLst>
          </p:cNvPr>
          <p:cNvPicPr>
            <a:picLocks noChangeAspect="1"/>
          </p:cNvPicPr>
          <p:nvPr/>
        </p:nvPicPr>
        <p:blipFill>
          <a:blip r:embed="rId4"/>
          <a:stretch>
            <a:fillRect/>
          </a:stretch>
        </p:blipFill>
        <p:spPr>
          <a:xfrm>
            <a:off x="5425579" y="1140405"/>
            <a:ext cx="1816564" cy="1362423"/>
          </a:xfrm>
          <a:prstGeom prst="rect">
            <a:avLst/>
          </a:prstGeom>
        </p:spPr>
      </p:pic>
      <p:sp>
        <p:nvSpPr>
          <p:cNvPr id="34" name="Freeform: Shape 33">
            <a:extLst>
              <a:ext uri="{FF2B5EF4-FFF2-40B4-BE49-F238E27FC236}">
                <a16:creationId xmlns:a16="http://schemas.microsoft.com/office/drawing/2014/main" id="{D60EC564-7031-487D-B737-44BCCF0A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2824899"/>
            <a:ext cx="2344059" cy="3416073"/>
          </a:xfrm>
          <a:custGeom>
            <a:avLst/>
            <a:gdLst>
              <a:gd name="connsiteX0" fmla="*/ 0 w 2344059"/>
              <a:gd name="connsiteY0" fmla="*/ 0 h 3416073"/>
              <a:gd name="connsiteX1" fmla="*/ 2344059 w 2344059"/>
              <a:gd name="connsiteY1" fmla="*/ 0 h 3416073"/>
              <a:gd name="connsiteX2" fmla="*/ 2344059 w 2344059"/>
              <a:gd name="connsiteY2" fmla="*/ 3416073 h 3416073"/>
              <a:gd name="connsiteX3" fmla="*/ 0 w 2344059"/>
              <a:gd name="connsiteY3" fmla="*/ 3416073 h 3416073"/>
            </a:gdLst>
            <a:ahLst/>
            <a:cxnLst>
              <a:cxn ang="0">
                <a:pos x="connsiteX0" y="connsiteY0"/>
              </a:cxn>
              <a:cxn ang="0">
                <a:pos x="connsiteX1" y="connsiteY1"/>
              </a:cxn>
              <a:cxn ang="0">
                <a:pos x="connsiteX2" y="connsiteY2"/>
              </a:cxn>
              <a:cxn ang="0">
                <a:pos x="connsiteX3" y="connsiteY3"/>
              </a:cxn>
            </a:cxnLst>
            <a:rect l="l" t="t" r="r" b="b"/>
            <a:pathLst>
              <a:path w="2344059" h="3416073">
                <a:moveTo>
                  <a:pt x="0" y="0"/>
                </a:moveTo>
                <a:lnTo>
                  <a:pt x="2344059" y="0"/>
                </a:lnTo>
                <a:lnTo>
                  <a:pt x="2344059" y="3416073"/>
                </a:lnTo>
                <a:lnTo>
                  <a:pt x="0" y="341607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text on a black background&#10;&#10;Description automatically generated">
            <a:extLst>
              <a:ext uri="{FF2B5EF4-FFF2-40B4-BE49-F238E27FC236}">
                <a16:creationId xmlns:a16="http://schemas.microsoft.com/office/drawing/2014/main" id="{822ABE21-BF6B-4A68-865F-8E085D867C53}"/>
              </a:ext>
            </a:extLst>
          </p:cNvPr>
          <p:cNvPicPr>
            <a:picLocks noChangeAspect="1"/>
          </p:cNvPicPr>
          <p:nvPr/>
        </p:nvPicPr>
        <p:blipFill>
          <a:blip r:embed="rId5"/>
          <a:stretch>
            <a:fillRect/>
          </a:stretch>
        </p:blipFill>
        <p:spPr>
          <a:xfrm>
            <a:off x="761724" y="2988999"/>
            <a:ext cx="2063301" cy="3091088"/>
          </a:xfrm>
          <a:prstGeom prst="rect">
            <a:avLst/>
          </a:prstGeom>
        </p:spPr>
      </p:pic>
      <p:pic>
        <p:nvPicPr>
          <p:cNvPr id="5" name="Picture 4" descr="A close up of a sign&#10;&#10;Description automatically generated">
            <a:extLst>
              <a:ext uri="{FF2B5EF4-FFF2-40B4-BE49-F238E27FC236}">
                <a16:creationId xmlns:a16="http://schemas.microsoft.com/office/drawing/2014/main" id="{78E71535-F4CB-443F-A42F-1C335B06ADF9}"/>
              </a:ext>
            </a:extLst>
          </p:cNvPr>
          <p:cNvPicPr>
            <a:picLocks noChangeAspect="1"/>
          </p:cNvPicPr>
          <p:nvPr/>
        </p:nvPicPr>
        <p:blipFill>
          <a:blip r:embed="rId6"/>
          <a:stretch>
            <a:fillRect/>
          </a:stretch>
        </p:blipFill>
        <p:spPr>
          <a:xfrm>
            <a:off x="4222496" y="3074111"/>
            <a:ext cx="3148072" cy="2101338"/>
          </a:xfrm>
          <a:prstGeom prst="rect">
            <a:avLst/>
          </a:prstGeom>
        </p:spPr>
      </p:pic>
      <p:sp>
        <p:nvSpPr>
          <p:cNvPr id="36" name="Right Triangle 35">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9032" y="5810543"/>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06855A1-3939-493B-A968-91A546D8D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4633" y="635538"/>
            <a:ext cx="3837241" cy="5581640"/>
          </a:xfrm>
          <a:custGeom>
            <a:avLst/>
            <a:gdLst>
              <a:gd name="connsiteX0" fmla="*/ 0 w 3837241"/>
              <a:gd name="connsiteY0" fmla="*/ 0 h 5581640"/>
              <a:gd name="connsiteX1" fmla="*/ 3837241 w 3837241"/>
              <a:gd name="connsiteY1" fmla="*/ 0 h 5581640"/>
              <a:gd name="connsiteX2" fmla="*/ 3837241 w 3837241"/>
              <a:gd name="connsiteY2" fmla="*/ 5581640 h 5581640"/>
              <a:gd name="connsiteX3" fmla="*/ 0 w 3837241"/>
              <a:gd name="connsiteY3" fmla="*/ 5581640 h 5581640"/>
            </a:gdLst>
            <a:ahLst/>
            <a:cxnLst>
              <a:cxn ang="0">
                <a:pos x="connsiteX0" y="connsiteY0"/>
              </a:cxn>
              <a:cxn ang="0">
                <a:pos x="connsiteX1" y="connsiteY1"/>
              </a:cxn>
              <a:cxn ang="0">
                <a:pos x="connsiteX2" y="connsiteY2"/>
              </a:cxn>
              <a:cxn ang="0">
                <a:pos x="connsiteX3" y="connsiteY3"/>
              </a:cxn>
            </a:cxnLst>
            <a:rect l="l" t="t" r="r" b="b"/>
            <a:pathLst>
              <a:path w="3837241" h="5581640">
                <a:moveTo>
                  <a:pt x="0" y="0"/>
                </a:moveTo>
                <a:lnTo>
                  <a:pt x="3837241" y="0"/>
                </a:lnTo>
                <a:lnTo>
                  <a:pt x="3837241" y="5581640"/>
                </a:lnTo>
                <a:lnTo>
                  <a:pt x="0" y="558164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81CF0A50-CA2E-4CA3-8D4B-EBAE1D1F53F6}"/>
              </a:ext>
            </a:extLst>
          </p:cNvPr>
          <p:cNvPicPr>
            <a:picLocks noChangeAspect="1"/>
          </p:cNvPicPr>
          <p:nvPr/>
        </p:nvPicPr>
        <p:blipFill>
          <a:blip r:embed="rId7"/>
          <a:stretch>
            <a:fillRect/>
          </a:stretch>
        </p:blipFill>
        <p:spPr>
          <a:xfrm>
            <a:off x="8002873" y="805340"/>
            <a:ext cx="3277504" cy="5229277"/>
          </a:xfrm>
          <a:prstGeom prst="rect">
            <a:avLst/>
          </a:prstGeom>
        </p:spPr>
      </p:pic>
    </p:spTree>
    <p:extLst>
      <p:ext uri="{BB962C8B-B14F-4D97-AF65-F5344CB8AC3E}">
        <p14:creationId xmlns:p14="http://schemas.microsoft.com/office/powerpoint/2010/main" val="19653190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F7C7-E111-49B7-8C0C-25E7C082D1F4}"/>
              </a:ext>
            </a:extLst>
          </p:cNvPr>
          <p:cNvSpPr>
            <a:spLocks noGrp="1"/>
          </p:cNvSpPr>
          <p:nvPr>
            <p:ph type="title"/>
          </p:nvPr>
        </p:nvSpPr>
        <p:spPr>
          <a:xfrm>
            <a:off x="491765" y="5514181"/>
            <a:ext cx="11208470" cy="1325563"/>
          </a:xfrm>
        </p:spPr>
        <p:txBody>
          <a:bodyPr>
            <a:normAutofit/>
          </a:bodyPr>
          <a:lstStyle/>
          <a:p>
            <a:r>
              <a:rPr lang="en-US" sz="3200" b="1" dirty="0">
                <a:latin typeface="+mn-lt"/>
                <a:hlinkClick r:id="rId2"/>
              </a:rPr>
              <a:t>http://climate.envsci.rutgers.edu/robock/robock_res.html#nw</a:t>
            </a:r>
            <a:endParaRPr lang="en-US" sz="3200" b="1" dirty="0">
              <a:latin typeface="+mn-lt"/>
            </a:endParaRPr>
          </a:p>
        </p:txBody>
      </p:sp>
      <p:pic>
        <p:nvPicPr>
          <p:cNvPr id="5" name="Content Placeholder 4">
            <a:extLst>
              <a:ext uri="{FF2B5EF4-FFF2-40B4-BE49-F238E27FC236}">
                <a16:creationId xmlns:a16="http://schemas.microsoft.com/office/drawing/2014/main" id="{712E4E83-1803-47C1-AF9C-CD73D411EE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11584" y="451413"/>
            <a:ext cx="11099860" cy="5521123"/>
          </a:xfrm>
        </p:spPr>
      </p:pic>
    </p:spTree>
    <p:extLst>
      <p:ext uri="{BB962C8B-B14F-4D97-AF65-F5344CB8AC3E}">
        <p14:creationId xmlns:p14="http://schemas.microsoft.com/office/powerpoint/2010/main" val="2210762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3C21C-4343-40B7-AC3B-7F4B887F83E5}"/>
              </a:ext>
            </a:extLst>
          </p:cNvPr>
          <p:cNvPicPr>
            <a:picLocks noChangeAspect="1"/>
          </p:cNvPicPr>
          <p:nvPr/>
        </p:nvPicPr>
        <p:blipFill rotWithShape="1">
          <a:blip r:embed="rId2">
            <a:extLst>
              <a:ext uri="{28A0092B-C50C-407E-A947-70E740481C1C}">
                <a14:useLocalDpi xmlns:a14="http://schemas.microsoft.com/office/drawing/2010/main" val="0"/>
              </a:ext>
            </a:extLst>
          </a:blip>
          <a:srcRect t="23885" r="3" b="22304"/>
          <a:stretch/>
        </p:blipFill>
        <p:spPr>
          <a:xfrm>
            <a:off x="321733" y="321733"/>
            <a:ext cx="11548534" cy="6214534"/>
          </a:xfrm>
          <a:prstGeom prst="rect">
            <a:avLst/>
          </a:prstGeom>
        </p:spPr>
      </p:pic>
    </p:spTree>
    <p:extLst>
      <p:ext uri="{BB962C8B-B14F-4D97-AF65-F5344CB8AC3E}">
        <p14:creationId xmlns:p14="http://schemas.microsoft.com/office/powerpoint/2010/main" val="426380089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emote control&#10;&#10;Description automatically generated">
            <a:extLst>
              <a:ext uri="{FF2B5EF4-FFF2-40B4-BE49-F238E27FC236}">
                <a16:creationId xmlns:a16="http://schemas.microsoft.com/office/drawing/2014/main" id="{21B870C7-4E0E-4B9F-9E5A-8A6E7BD8C40F}"/>
              </a:ext>
            </a:extLst>
          </p:cNvPr>
          <p:cNvPicPr>
            <a:picLocks noChangeAspect="1"/>
          </p:cNvPicPr>
          <p:nvPr/>
        </p:nvPicPr>
        <p:blipFill rotWithShape="1">
          <a:blip r:embed="rId2">
            <a:extLst>
              <a:ext uri="{28A0092B-C50C-407E-A947-70E740481C1C}">
                <a14:useLocalDpi xmlns:a14="http://schemas.microsoft.com/office/drawing/2010/main" val="0"/>
              </a:ext>
            </a:extLst>
          </a:blip>
          <a:srcRect l="21431" r="19086"/>
          <a:stretch/>
        </p:blipFill>
        <p:spPr>
          <a:xfrm>
            <a:off x="321733" y="321733"/>
            <a:ext cx="2161630" cy="2425695"/>
          </a:xfrm>
          <a:prstGeom prst="rect">
            <a:avLst/>
          </a:prstGeom>
        </p:spPr>
      </p:pic>
      <p:pic>
        <p:nvPicPr>
          <p:cNvPr id="9" name="Picture 8" descr="A computer sitting on top of a book&#10;&#10;Description automatically generated">
            <a:extLst>
              <a:ext uri="{FF2B5EF4-FFF2-40B4-BE49-F238E27FC236}">
                <a16:creationId xmlns:a16="http://schemas.microsoft.com/office/drawing/2014/main" id="{3576D6F1-788E-4A87-8802-3645AF5C01EB}"/>
              </a:ext>
            </a:extLst>
          </p:cNvPr>
          <p:cNvPicPr>
            <a:picLocks noChangeAspect="1"/>
          </p:cNvPicPr>
          <p:nvPr/>
        </p:nvPicPr>
        <p:blipFill rotWithShape="1">
          <a:blip r:embed="rId3">
            <a:extLst>
              <a:ext uri="{28A0092B-C50C-407E-A947-70E740481C1C}">
                <a14:useLocalDpi xmlns:a14="http://schemas.microsoft.com/office/drawing/2010/main" val="0"/>
              </a:ext>
            </a:extLst>
          </a:blip>
          <a:srcRect l="12741" r="8171" b="1"/>
          <a:stretch/>
        </p:blipFill>
        <p:spPr>
          <a:xfrm>
            <a:off x="2567183" y="321730"/>
            <a:ext cx="2161630" cy="2425695"/>
          </a:xfrm>
          <a:prstGeom prst="rect">
            <a:avLst/>
          </a:prstGeom>
        </p:spPr>
      </p:pic>
      <p:pic>
        <p:nvPicPr>
          <p:cNvPr id="7" name="Picture 6">
            <a:extLst>
              <a:ext uri="{FF2B5EF4-FFF2-40B4-BE49-F238E27FC236}">
                <a16:creationId xmlns:a16="http://schemas.microsoft.com/office/drawing/2014/main" id="{9A8DE2E7-E43F-48E6-85A6-23B01F3BBDD0}"/>
              </a:ext>
            </a:extLst>
          </p:cNvPr>
          <p:cNvPicPr>
            <a:picLocks noChangeAspect="1"/>
          </p:cNvPicPr>
          <p:nvPr/>
        </p:nvPicPr>
        <p:blipFill rotWithShape="1">
          <a:blip r:embed="rId4">
            <a:extLst>
              <a:ext uri="{28A0092B-C50C-407E-A947-70E740481C1C}">
                <a14:useLocalDpi xmlns:a14="http://schemas.microsoft.com/office/drawing/2010/main" val="0"/>
              </a:ext>
            </a:extLst>
          </a:blip>
          <a:srcRect t="1316" r="3" b="14617"/>
          <a:stretch/>
        </p:blipFill>
        <p:spPr>
          <a:xfrm>
            <a:off x="321733" y="2831251"/>
            <a:ext cx="4407080" cy="3705016"/>
          </a:xfrm>
          <a:prstGeom prst="rect">
            <a:avLst/>
          </a:prstGeom>
        </p:spPr>
      </p:pic>
      <p:pic>
        <p:nvPicPr>
          <p:cNvPr id="3" name="Picture 2" descr="A close up of a sign&#10;&#10;Description automatically generated">
            <a:extLst>
              <a:ext uri="{FF2B5EF4-FFF2-40B4-BE49-F238E27FC236}">
                <a16:creationId xmlns:a16="http://schemas.microsoft.com/office/drawing/2014/main" id="{AE59C429-5BB2-4582-AA2A-A83327706FB6}"/>
              </a:ext>
            </a:extLst>
          </p:cNvPr>
          <p:cNvPicPr>
            <a:picLocks noChangeAspect="1"/>
          </p:cNvPicPr>
          <p:nvPr/>
        </p:nvPicPr>
        <p:blipFill rotWithShape="1">
          <a:blip r:embed="rId5">
            <a:extLst>
              <a:ext uri="{28A0092B-C50C-407E-A947-70E740481C1C}">
                <a14:useLocalDpi xmlns:a14="http://schemas.microsoft.com/office/drawing/2010/main" val="0"/>
              </a:ext>
            </a:extLst>
          </a:blip>
          <a:srcRect l="7413" r="7412" b="-1"/>
          <a:stretch/>
        </p:blipFill>
        <p:spPr>
          <a:xfrm>
            <a:off x="4812633" y="321733"/>
            <a:ext cx="7057634" cy="6254742"/>
          </a:xfrm>
          <a:prstGeom prst="rect">
            <a:avLst/>
          </a:prstGeom>
        </p:spPr>
      </p:pic>
      <p:pic>
        <p:nvPicPr>
          <p:cNvPr id="2" name="Picture 1">
            <a:extLst>
              <a:ext uri="{FF2B5EF4-FFF2-40B4-BE49-F238E27FC236}">
                <a16:creationId xmlns:a16="http://schemas.microsoft.com/office/drawing/2014/main" id="{9952DB4C-A14B-4231-8015-92F46BE51092}"/>
              </a:ext>
            </a:extLst>
          </p:cNvPr>
          <p:cNvPicPr>
            <a:picLocks noChangeAspect="1"/>
          </p:cNvPicPr>
          <p:nvPr/>
        </p:nvPicPr>
        <p:blipFill>
          <a:blip r:embed="rId6"/>
          <a:stretch>
            <a:fillRect/>
          </a:stretch>
        </p:blipFill>
        <p:spPr>
          <a:xfrm>
            <a:off x="321733" y="2831251"/>
            <a:ext cx="4407080" cy="3745224"/>
          </a:xfrm>
          <a:prstGeom prst="rect">
            <a:avLst/>
          </a:prstGeom>
        </p:spPr>
      </p:pic>
    </p:spTree>
    <p:extLst>
      <p:ext uri="{BB962C8B-B14F-4D97-AF65-F5344CB8AC3E}">
        <p14:creationId xmlns:p14="http://schemas.microsoft.com/office/powerpoint/2010/main" val="2850089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17</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1439939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14</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27972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9</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2015053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a:xfrm>
            <a:off x="1043631" y="873940"/>
            <a:ext cx="4928291" cy="1035781"/>
          </a:xfrm>
        </p:spPr>
        <p:txBody>
          <a:bodyPr anchor="ctr">
            <a:normAutofit/>
          </a:bodyPr>
          <a:lstStyle/>
          <a:p>
            <a:r>
              <a:rPr lang="en-US" sz="3600" b="1" dirty="0">
                <a:latin typeface="Arial Black" panose="020B0A04020102020204" pitchFamily="34" charset="0"/>
              </a:rPr>
              <a:t>DISCLAIMERS</a:t>
            </a: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335560" y="2359633"/>
            <a:ext cx="6032436" cy="4006473"/>
          </a:xfrm>
        </p:spPr>
        <p:txBody>
          <a:bodyPr anchor="ctr">
            <a:noAutofit/>
          </a:bodyPr>
          <a:lstStyle/>
          <a:p>
            <a:pPr algn="just"/>
            <a:r>
              <a:rPr lang="en-US" sz="2400" dirty="0"/>
              <a:t>Skeptics in the Pub-Online is a coalition of UK-based skeptics groups working to deliver online events focusing on science, reason, and critical thinking.  Nothing in this speech is, or is intended to, advocate on behalf of or in opposition to any political campaign or any candidate for public office in any country.</a:t>
            </a:r>
          </a:p>
          <a:p>
            <a:pPr algn="just"/>
            <a:r>
              <a:rPr lang="en-US" sz="2400" dirty="0"/>
              <a:t>Nothing in this speech constitutes legal advice or creates an attorney-client relationship. </a:t>
            </a:r>
            <a:r>
              <a:rPr lang="en-US" sz="2600" dirty="0"/>
              <a:t> </a:t>
            </a:r>
          </a:p>
          <a:p>
            <a:pPr marL="0" indent="0" algn="just">
              <a:buNone/>
            </a:pPr>
            <a:r>
              <a:rPr lang="en-US" sz="2600" b="1" dirty="0"/>
              <a:t>Don’t take legal advice from this speech!</a:t>
            </a:r>
          </a:p>
        </p:txBody>
      </p:sp>
      <p:pic>
        <p:nvPicPr>
          <p:cNvPr id="4" name="Picture 3">
            <a:extLst>
              <a:ext uri="{FF2B5EF4-FFF2-40B4-BE49-F238E27FC236}">
                <a16:creationId xmlns:a16="http://schemas.microsoft.com/office/drawing/2014/main" id="{C9FB2A4B-57AF-4FC9-BCF9-604DD3F2A8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1786"/>
          <a:stretch/>
        </p:blipFill>
        <p:spPr>
          <a:xfrm>
            <a:off x="6788383" y="613147"/>
            <a:ext cx="4565417" cy="5593443"/>
          </a:xfrm>
          <a:prstGeom prst="rect">
            <a:avLst/>
          </a:prstGeom>
        </p:spPr>
      </p:pic>
    </p:spTree>
    <p:extLst>
      <p:ext uri="{BB962C8B-B14F-4D97-AF65-F5344CB8AC3E}">
        <p14:creationId xmlns:p14="http://schemas.microsoft.com/office/powerpoint/2010/main" val="3018106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7</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3254042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5</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1664605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6</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3369642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5</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2941871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3</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2631344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2 ½</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285671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r>
              <a:rPr lang="en-US" sz="30000" b="1" dirty="0"/>
              <a:t>2</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2175159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517B-E17C-484E-A337-152E698B5578}"/>
              </a:ext>
            </a:extLst>
          </p:cNvPr>
          <p:cNvSpPr>
            <a:spLocks noGrp="1"/>
          </p:cNvSpPr>
          <p:nvPr>
            <p:ph type="ctrTitle"/>
          </p:nvPr>
        </p:nvSpPr>
        <p:spPr>
          <a:xfrm>
            <a:off x="1344569" y="3146828"/>
            <a:ext cx="9144000" cy="2387600"/>
          </a:xfrm>
        </p:spPr>
        <p:txBody>
          <a:bodyPr>
            <a:noAutofit/>
          </a:bodyPr>
          <a:lstStyle/>
          <a:p>
            <a:pPr>
              <a:lnSpc>
                <a:spcPct val="50000"/>
              </a:lnSpc>
            </a:pPr>
            <a:r>
              <a:rPr lang="en-US" sz="30000" b="1" dirty="0"/>
              <a:t>100 </a:t>
            </a:r>
            <a:r>
              <a:rPr lang="en-US" sz="10000" b="1" dirty="0"/>
              <a:t>seconds</a:t>
            </a:r>
          </a:p>
        </p:txBody>
      </p:sp>
      <p:sp>
        <p:nvSpPr>
          <p:cNvPr id="3" name="Subtitle 2">
            <a:extLst>
              <a:ext uri="{FF2B5EF4-FFF2-40B4-BE49-F238E27FC236}">
                <a16:creationId xmlns:a16="http://schemas.microsoft.com/office/drawing/2014/main" id="{87407D82-488B-4C84-874F-4C9F5ABC3D57}"/>
              </a:ext>
            </a:extLst>
          </p:cNvPr>
          <p:cNvSpPr>
            <a:spLocks noGrp="1"/>
          </p:cNvSpPr>
          <p:nvPr>
            <p:ph type="subTitle" idx="1"/>
          </p:nvPr>
        </p:nvSpPr>
        <p:spPr>
          <a:xfrm>
            <a:off x="1524000" y="4636871"/>
            <a:ext cx="9144000" cy="1655762"/>
          </a:xfrm>
        </p:spPr>
        <p:txBody>
          <a:bodyPr/>
          <a:lstStyle/>
          <a:p>
            <a:endParaRPr lang="en-US" dirty="0"/>
          </a:p>
        </p:txBody>
      </p:sp>
    </p:spTree>
    <p:extLst>
      <p:ext uri="{BB962C8B-B14F-4D97-AF65-F5344CB8AC3E}">
        <p14:creationId xmlns:p14="http://schemas.microsoft.com/office/powerpoint/2010/main" val="3500917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441C0-BCC8-4BEF-B4BE-8DDC3D05DC79}"/>
              </a:ext>
            </a:extLst>
          </p:cNvPr>
          <p:cNvSpPr>
            <a:spLocks noGrp="1"/>
          </p:cNvSpPr>
          <p:nvPr>
            <p:ph type="title"/>
          </p:nvPr>
        </p:nvSpPr>
        <p:spPr>
          <a:xfrm>
            <a:off x="777865" y="0"/>
            <a:ext cx="10933368" cy="1325563"/>
          </a:xfrm>
        </p:spPr>
        <p:txBody>
          <a:bodyPr>
            <a:normAutofit/>
          </a:bodyPr>
          <a:lstStyle/>
          <a:p>
            <a:r>
              <a:rPr lang="en-US" sz="4000" b="1" i="1" u="sng" dirty="0">
                <a:latin typeface="+mn-lt"/>
              </a:rPr>
              <a:t>Bulletin of the Atomic Scientists - </a:t>
            </a:r>
            <a:r>
              <a:rPr lang="en-US" sz="4000" u="sng" dirty="0">
                <a:latin typeface="+mn-lt"/>
              </a:rPr>
              <a:t>January 23, 2020</a:t>
            </a:r>
            <a:endParaRPr lang="en-US" sz="4000" dirty="0">
              <a:latin typeface="+mn-lt"/>
            </a:endParaRP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886119" y="1325563"/>
            <a:ext cx="8955465" cy="5292053"/>
          </a:xfrm>
        </p:spPr>
        <p:txBody>
          <a:bodyPr>
            <a:noAutofit/>
          </a:bodyPr>
          <a:lstStyle/>
          <a:p>
            <a:pPr lvl="2" indent="-457200" algn="just"/>
            <a:r>
              <a:rPr lang="en-US" sz="4600" dirty="0"/>
              <a:t>“The world is sleepwalking its way through a newly unstable nuclear landscape.”</a:t>
            </a:r>
          </a:p>
          <a:p>
            <a:pPr lvl="2" indent="-457200" algn="just"/>
            <a:r>
              <a:rPr lang="en-US" sz="4600" dirty="0"/>
              <a:t>“[T]he international political infrastructure is degrading.”</a:t>
            </a:r>
          </a:p>
          <a:p>
            <a:pPr lvl="2" indent="-457200" algn="just"/>
            <a:r>
              <a:rPr lang="en-US" sz="4600" dirty="0"/>
              <a:t>“The global security situation is unsustainable and extremely dangerous….”</a:t>
            </a:r>
          </a:p>
        </p:txBody>
      </p:sp>
    </p:spTree>
    <p:extLst>
      <p:ext uri="{BB962C8B-B14F-4D97-AF65-F5344CB8AC3E}">
        <p14:creationId xmlns:p14="http://schemas.microsoft.com/office/powerpoint/2010/main" val="3770745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9441C0-BCC8-4BEF-B4BE-8DDC3D05DC79}"/>
              </a:ext>
            </a:extLst>
          </p:cNvPr>
          <p:cNvSpPr>
            <a:spLocks noGrp="1"/>
          </p:cNvSpPr>
          <p:nvPr>
            <p:ph type="title"/>
          </p:nvPr>
        </p:nvSpPr>
        <p:spPr>
          <a:xfrm>
            <a:off x="777865" y="0"/>
            <a:ext cx="10933368" cy="1325563"/>
          </a:xfrm>
        </p:spPr>
        <p:txBody>
          <a:bodyPr>
            <a:normAutofit/>
          </a:bodyPr>
          <a:lstStyle/>
          <a:p>
            <a:r>
              <a:rPr lang="en-US" sz="4000" b="1" i="1" u="sng" dirty="0">
                <a:latin typeface="+mn-lt"/>
              </a:rPr>
              <a:t>Bulletin of the Atomic Scientists - </a:t>
            </a:r>
            <a:r>
              <a:rPr lang="en-US" sz="4000" u="sng" dirty="0">
                <a:latin typeface="+mn-lt"/>
              </a:rPr>
              <a:t>January 23, 2020</a:t>
            </a:r>
            <a:endParaRPr lang="en-US" sz="4000" dirty="0">
              <a:latin typeface="+mn-lt"/>
            </a:endParaRP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480767" y="957917"/>
            <a:ext cx="11230466" cy="5669125"/>
          </a:xfrm>
        </p:spPr>
        <p:txBody>
          <a:bodyPr>
            <a:noAutofit/>
          </a:bodyPr>
          <a:lstStyle/>
          <a:p>
            <a:pPr marL="0" lvl="2" indent="0" algn="just">
              <a:buNone/>
            </a:pPr>
            <a:r>
              <a:rPr lang="en-US" sz="2500" dirty="0"/>
              <a:t>“In recent years, national leaders have increasingly dismissed information with which they do not agree as </a:t>
            </a:r>
            <a:r>
              <a:rPr lang="en-US" sz="2600" b="1" u="sng" dirty="0">
                <a:solidFill>
                  <a:srgbClr val="FF0000"/>
                </a:solidFill>
              </a:rPr>
              <a:t>fake news</a:t>
            </a:r>
            <a:r>
              <a:rPr lang="en-US" sz="2500" dirty="0"/>
              <a:t>, promulgating their own untruths, exaggerations, and misrepresentations in response. Unfortunately, this trend accelerated in 2019. Leaders claimed their </a:t>
            </a:r>
            <a:r>
              <a:rPr lang="en-US" sz="2600" b="1" u="sng" dirty="0">
                <a:solidFill>
                  <a:srgbClr val="FF0000"/>
                </a:solidFill>
              </a:rPr>
              <a:t>lies</a:t>
            </a:r>
            <a:r>
              <a:rPr lang="en-US" sz="2500" dirty="0"/>
              <a:t> to be truth, calling into question the integrity of, and </a:t>
            </a:r>
            <a:r>
              <a:rPr lang="en-US" sz="2600" b="1" u="sng" dirty="0">
                <a:solidFill>
                  <a:srgbClr val="FF0000"/>
                </a:solidFill>
              </a:rPr>
              <a:t>creating public distrust in, national institutions</a:t>
            </a:r>
            <a:r>
              <a:rPr lang="en-US" sz="2500" u="sng" dirty="0">
                <a:solidFill>
                  <a:srgbClr val="FF0000"/>
                </a:solidFill>
              </a:rPr>
              <a:t> </a:t>
            </a:r>
            <a:r>
              <a:rPr lang="en-US" sz="2500" dirty="0"/>
              <a:t>that have historically provided societal stability and cohesion. In the United States, there is </a:t>
            </a:r>
            <a:r>
              <a:rPr lang="en-US" sz="2600" b="1" u="sng" dirty="0">
                <a:solidFill>
                  <a:srgbClr val="FF0000"/>
                </a:solidFill>
              </a:rPr>
              <a:t>active political antagonism toward science</a:t>
            </a:r>
            <a:r>
              <a:rPr lang="en-US" sz="2600" b="1" dirty="0"/>
              <a:t> </a:t>
            </a:r>
            <a:r>
              <a:rPr lang="en-US" sz="2500" dirty="0"/>
              <a:t>and a growing sense of government-sanctioned disdain for expert opinion, creating fear and doubt regarding well-established science about climate change and other urgent challenges. Countries have long attempted to employ propaganda in service of their political agendas. Now, however, the internet provides widespread, inexpensive access to worldwide audiences, facilitating the broadcast of false and manipulative messages to large populations and enabling millions of individuals to indulge in their prejudices, biases, and ideological differences. The recent emergence of so-called “</a:t>
            </a:r>
            <a:r>
              <a:rPr lang="en-US" sz="2600" b="1" u="sng" dirty="0" err="1">
                <a:solidFill>
                  <a:srgbClr val="FF0000"/>
                </a:solidFill>
              </a:rPr>
              <a:t>deepfakes</a:t>
            </a:r>
            <a:r>
              <a:rPr lang="en-US" sz="2500" dirty="0"/>
              <a:t>”—audio and video recordings that </a:t>
            </a:r>
            <a:r>
              <a:rPr lang="en-US" sz="2600" b="1" u="sng" dirty="0">
                <a:solidFill>
                  <a:srgbClr val="FF0000"/>
                </a:solidFill>
              </a:rPr>
              <a:t>are essentially undetectable as false</a:t>
            </a:r>
            <a:r>
              <a:rPr lang="en-US" sz="2500" dirty="0"/>
              <a:t>—threatens to further undermine the ability of citizens and decision makers to separate truth from fiction.”</a:t>
            </a:r>
          </a:p>
        </p:txBody>
      </p:sp>
    </p:spTree>
    <p:extLst>
      <p:ext uri="{BB962C8B-B14F-4D97-AF65-F5344CB8AC3E}">
        <p14:creationId xmlns:p14="http://schemas.microsoft.com/office/powerpoint/2010/main" val="33974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103C21C-4343-40B7-AC3B-7F4B887F8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440" y="643467"/>
            <a:ext cx="9731119" cy="5571066"/>
          </a:xfrm>
          <a:prstGeom prst="rect">
            <a:avLst/>
          </a:prstGeom>
        </p:spPr>
      </p:pic>
    </p:spTree>
    <p:extLst>
      <p:ext uri="{BB962C8B-B14F-4D97-AF65-F5344CB8AC3E}">
        <p14:creationId xmlns:p14="http://schemas.microsoft.com/office/powerpoint/2010/main" val="1980682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8BB319-A2FB-411A-A0BA-91B5B5DC4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111" y="0"/>
            <a:ext cx="8089777" cy="6858000"/>
          </a:xfrm>
          <a:prstGeom prst="rect">
            <a:avLst/>
          </a:prstGeom>
        </p:spPr>
      </p:pic>
    </p:spTree>
    <p:extLst>
      <p:ext uri="{BB962C8B-B14F-4D97-AF65-F5344CB8AC3E}">
        <p14:creationId xmlns:p14="http://schemas.microsoft.com/office/powerpoint/2010/main" val="1648222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68BB319-A2FB-411A-A0BA-91B5B5DC4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111" y="0"/>
            <a:ext cx="8089777" cy="6858000"/>
          </a:xfrm>
          <a:prstGeom prst="rect">
            <a:avLst/>
          </a:prstGeom>
        </p:spPr>
      </p:pic>
      <p:sp>
        <p:nvSpPr>
          <p:cNvPr id="6" name="Rectangle 5">
            <a:extLst>
              <a:ext uri="{FF2B5EF4-FFF2-40B4-BE49-F238E27FC236}">
                <a16:creationId xmlns:a16="http://schemas.microsoft.com/office/drawing/2014/main" id="{340AB565-396A-4805-969D-107DE59421DA}"/>
              </a:ext>
            </a:extLst>
          </p:cNvPr>
          <p:cNvSpPr/>
          <p:nvPr/>
        </p:nvSpPr>
        <p:spPr>
          <a:xfrm>
            <a:off x="358219" y="2978870"/>
            <a:ext cx="11833781"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E252D6-A513-4A6F-9DBB-E58885BA4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11" y="3145230"/>
            <a:ext cx="11433546" cy="567539"/>
          </a:xfrm>
          <a:prstGeom prst="rect">
            <a:avLst/>
          </a:prstGeom>
        </p:spPr>
      </p:pic>
      <p:cxnSp>
        <p:nvCxnSpPr>
          <p:cNvPr id="8" name="Straight Connector 7">
            <a:extLst>
              <a:ext uri="{FF2B5EF4-FFF2-40B4-BE49-F238E27FC236}">
                <a16:creationId xmlns:a16="http://schemas.microsoft.com/office/drawing/2014/main" id="{9BD735C9-A981-432B-A752-AB2CE8266D2F}"/>
              </a:ext>
            </a:extLst>
          </p:cNvPr>
          <p:cNvCxnSpPr/>
          <p:nvPr/>
        </p:nvCxnSpPr>
        <p:spPr>
          <a:xfrm>
            <a:off x="348792" y="3893270"/>
            <a:ext cx="3921550" cy="286574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827F09-A4B6-4C8E-B48D-39A80E17A1C8}"/>
              </a:ext>
            </a:extLst>
          </p:cNvPr>
          <p:cNvCxnSpPr>
            <a:cxnSpLocks/>
          </p:cNvCxnSpPr>
          <p:nvPr/>
        </p:nvCxnSpPr>
        <p:spPr>
          <a:xfrm flipH="1">
            <a:off x="9296399" y="3893270"/>
            <a:ext cx="2895601" cy="286574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099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DD17A-E701-4C3D-91F1-CBA1EBA60F10}"/>
              </a:ext>
            </a:extLst>
          </p:cNvPr>
          <p:cNvSpPr/>
          <p:nvPr/>
        </p:nvSpPr>
        <p:spPr>
          <a:xfrm>
            <a:off x="1722967" y="262477"/>
            <a:ext cx="8428566" cy="77892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D9FBF3-9193-4BE8-9574-369BC2DC9AA5}"/>
              </a:ext>
            </a:extLst>
          </p:cNvPr>
          <p:cNvSpPr/>
          <p:nvPr/>
        </p:nvSpPr>
        <p:spPr>
          <a:xfrm>
            <a:off x="1854199" y="262477"/>
            <a:ext cx="8297334" cy="738664"/>
          </a:xfrm>
          <a:prstGeom prst="rect">
            <a:avLst/>
          </a:prstGeom>
        </p:spPr>
        <p:txBody>
          <a:bodyPr wrap="square">
            <a:spAutoFit/>
          </a:bodyPr>
          <a:lstStyle/>
          <a:p>
            <a:r>
              <a:rPr lang="en-US" sz="4200" dirty="0">
                <a:solidFill>
                  <a:schemeClr val="bg1"/>
                </a:solidFill>
              </a:rPr>
              <a:t>Human Rights Act of 1998 - Article 10</a:t>
            </a:r>
          </a:p>
        </p:txBody>
      </p:sp>
      <p:sp>
        <p:nvSpPr>
          <p:cNvPr id="3" name="Rectangle 2">
            <a:extLst>
              <a:ext uri="{FF2B5EF4-FFF2-40B4-BE49-F238E27FC236}">
                <a16:creationId xmlns:a16="http://schemas.microsoft.com/office/drawing/2014/main" id="{36E216AA-B423-43CD-AF6E-8BE98490103B}"/>
              </a:ext>
            </a:extLst>
          </p:cNvPr>
          <p:cNvSpPr/>
          <p:nvPr/>
        </p:nvSpPr>
        <p:spPr>
          <a:xfrm>
            <a:off x="474133" y="1800033"/>
            <a:ext cx="4000500" cy="4652556"/>
          </a:xfrm>
          <a:prstGeom prst="rect">
            <a:avLst/>
          </a:prstGeom>
        </p:spPr>
        <p:txBody>
          <a:bodyPr wrap="square">
            <a:spAutoFit/>
          </a:bodyPr>
          <a:lstStyle/>
          <a:p>
            <a:pPr lvl="0">
              <a:lnSpc>
                <a:spcPct val="90000"/>
              </a:lnSpc>
              <a:spcBef>
                <a:spcPts val="1000"/>
              </a:spcBef>
            </a:pPr>
            <a:r>
              <a:rPr lang="en-US" sz="1600" dirty="0">
                <a:solidFill>
                  <a:prstClr val="black"/>
                </a:solidFill>
              </a:rPr>
              <a:t>1. Everyone has the right to freedom of expression. This right shall include freedom to hold opinions and to receive and impart information and ideas without interference by public authority and regardless of frontiers. This Article shall not prevent States from requiring the licensing of broadcasting, television or cinema enterprises.</a:t>
            </a:r>
          </a:p>
          <a:p>
            <a:pPr lvl="0">
              <a:lnSpc>
                <a:spcPct val="90000"/>
              </a:lnSpc>
              <a:spcBef>
                <a:spcPts val="1000"/>
              </a:spcBef>
            </a:pPr>
            <a:r>
              <a:rPr lang="en-US" sz="1600" dirty="0">
                <a:solidFill>
                  <a:prstClr val="black"/>
                </a:solidFill>
              </a:rPr>
              <a:t>2. The exercise of these freedoms, since it carries with it duties and responsibilities, may be subject to such formalities, conditions, restrictions or penalties as are prescribed by law and are necessary in a democratic society, in the interests of national security, territorial disorder or crime, for the protection of health or morals, for the protection of the reputation or rights of others, for preventing the disclosure of information received in confidence, or for maintaining the authority and impartiality of the judiciary.</a:t>
            </a:r>
          </a:p>
        </p:txBody>
      </p:sp>
    </p:spTree>
    <p:extLst>
      <p:ext uri="{BB962C8B-B14F-4D97-AF65-F5344CB8AC3E}">
        <p14:creationId xmlns:p14="http://schemas.microsoft.com/office/powerpoint/2010/main" val="807301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a:xfrm>
            <a:off x="863029" y="1012004"/>
            <a:ext cx="3416158" cy="4795408"/>
          </a:xfrm>
        </p:spPr>
        <p:txBody>
          <a:bodyPr>
            <a:normAutofit/>
          </a:bodyPr>
          <a:lstStyle/>
          <a:p>
            <a:r>
              <a:rPr lang="en-US" sz="4800" u="sng" dirty="0">
                <a:solidFill>
                  <a:srgbClr val="FFFFFF"/>
                </a:solidFill>
                <a:latin typeface="Arial Black" panose="020B0A04020102020204" pitchFamily="34" charset="0"/>
              </a:rPr>
              <a:t>Skeptic’s Toolkit</a:t>
            </a:r>
          </a:p>
        </p:txBody>
      </p:sp>
      <p:graphicFrame>
        <p:nvGraphicFramePr>
          <p:cNvPr id="5" name="Content Placeholder 2">
            <a:extLst>
              <a:ext uri="{FF2B5EF4-FFF2-40B4-BE49-F238E27FC236}">
                <a16:creationId xmlns:a16="http://schemas.microsoft.com/office/drawing/2014/main" id="{C3E5839D-CA28-497E-A727-ADD20E5AA0BE}"/>
              </a:ext>
            </a:extLst>
          </p:cNvPr>
          <p:cNvGraphicFramePr>
            <a:graphicFrameLocks noGrp="1"/>
          </p:cNvGraphicFramePr>
          <p:nvPr>
            <p:ph idx="1"/>
            <p:extLst>
              <p:ext uri="{D42A27DB-BD31-4B8C-83A1-F6EECF244321}">
                <p14:modId xmlns:p14="http://schemas.microsoft.com/office/powerpoint/2010/main" val="79841823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871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6952A2-576A-44DF-AB3C-EE4263F892EC}"/>
              </a:ext>
            </a:extLst>
          </p:cNvPr>
          <p:cNvPicPr>
            <a:picLocks noChangeAspect="1"/>
          </p:cNvPicPr>
          <p:nvPr/>
        </p:nvPicPr>
        <p:blipFill rotWithShape="1">
          <a:blip r:embed="rId2"/>
          <a:srcRect t="16615" r="-1" b="11635"/>
          <a:stretch/>
        </p:blipFill>
        <p:spPr>
          <a:xfrm>
            <a:off x="321733" y="321733"/>
            <a:ext cx="11548534" cy="6214534"/>
          </a:xfrm>
          <a:prstGeom prst="rect">
            <a:avLst/>
          </a:prstGeom>
        </p:spPr>
      </p:pic>
    </p:spTree>
    <p:extLst>
      <p:ext uri="{BB962C8B-B14F-4D97-AF65-F5344CB8AC3E}">
        <p14:creationId xmlns:p14="http://schemas.microsoft.com/office/powerpoint/2010/main" val="217863387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B33DEB1A-C8A4-499A-9BD1-9CE0A8B96EDE}"/>
              </a:ext>
            </a:extLst>
          </p:cNvPr>
          <p:cNvPicPr>
            <a:picLocks noChangeAspect="1"/>
          </p:cNvPicPr>
          <p:nvPr/>
        </p:nvPicPr>
        <p:blipFill rotWithShape="1">
          <a:blip r:embed="rId2">
            <a:extLst>
              <a:ext uri="{28A0092B-C50C-407E-A947-70E740481C1C}">
                <a14:useLocalDpi xmlns:a14="http://schemas.microsoft.com/office/drawing/2010/main" val="0"/>
              </a:ext>
            </a:extLst>
          </a:blip>
          <a:srcRect r="11734" b="-1"/>
          <a:stretch/>
        </p:blipFill>
        <p:spPr>
          <a:xfrm>
            <a:off x="0" y="1"/>
            <a:ext cx="12192000" cy="6857999"/>
          </a:xfrm>
          <a:prstGeom prst="rect">
            <a:avLst/>
          </a:prstGeom>
        </p:spPr>
      </p:pic>
    </p:spTree>
    <p:extLst>
      <p:ext uri="{BB962C8B-B14F-4D97-AF65-F5344CB8AC3E}">
        <p14:creationId xmlns:p14="http://schemas.microsoft.com/office/powerpoint/2010/main" val="2437461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79900A-4FAE-43D3-B007-C110F30986CD}"/>
              </a:ext>
            </a:extLst>
          </p:cNvPr>
          <p:cNvSpPr txBox="1"/>
          <p:nvPr/>
        </p:nvSpPr>
        <p:spPr>
          <a:xfrm>
            <a:off x="6643869" y="696297"/>
            <a:ext cx="5035935" cy="1107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Times New Roman" panose="02020603050405020304" pitchFamily="18" charset="0"/>
                <a:ea typeface="+mj-ea"/>
                <a:cs typeface="Times New Roman" panose="02020603050405020304" pitchFamily="18" charset="0"/>
              </a:rPr>
              <a:t>Court Declares Muslim Ban Unconstitutional</a:t>
            </a:r>
          </a:p>
        </p:txBody>
      </p:sp>
      <p:pic>
        <p:nvPicPr>
          <p:cNvPr id="6" name="Picture 5" descr="A picture containing drawing&#10;&#10;Description automatically generated">
            <a:extLst>
              <a:ext uri="{FF2B5EF4-FFF2-40B4-BE49-F238E27FC236}">
                <a16:creationId xmlns:a16="http://schemas.microsoft.com/office/drawing/2014/main" id="{514AD7CB-37C9-4D94-BE72-87DE9991D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03" y="420624"/>
            <a:ext cx="5586942" cy="2011299"/>
          </a:xfrm>
          <a:prstGeom prst="rect">
            <a:avLst/>
          </a:prstGeom>
        </p:spPr>
      </p:pic>
      <p:pic>
        <p:nvPicPr>
          <p:cNvPr id="3" name="Picture 2" descr="A close up of a sign&#10;&#10;Description automatically generated">
            <a:extLst>
              <a:ext uri="{FF2B5EF4-FFF2-40B4-BE49-F238E27FC236}">
                <a16:creationId xmlns:a16="http://schemas.microsoft.com/office/drawing/2014/main" id="{6016C5AF-309B-4FE3-B771-0BCE17079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275" y="2427690"/>
            <a:ext cx="4888425" cy="3455611"/>
          </a:xfrm>
          <a:prstGeom prst="rect">
            <a:avLst/>
          </a:prstGeom>
        </p:spPr>
      </p:pic>
    </p:spTree>
    <p:extLst>
      <p:ext uri="{BB962C8B-B14F-4D97-AF65-F5344CB8AC3E}">
        <p14:creationId xmlns:p14="http://schemas.microsoft.com/office/powerpoint/2010/main" val="837565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79900A-4FAE-43D3-B007-C110F30986CD}"/>
              </a:ext>
            </a:extLst>
          </p:cNvPr>
          <p:cNvSpPr txBox="1"/>
          <p:nvPr/>
        </p:nvSpPr>
        <p:spPr>
          <a:xfrm>
            <a:off x="6643869" y="696297"/>
            <a:ext cx="5035935" cy="1107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Times New Roman" panose="02020603050405020304" pitchFamily="18" charset="0"/>
                <a:ea typeface="+mj-ea"/>
                <a:cs typeface="Times New Roman" panose="02020603050405020304" pitchFamily="18" charset="0"/>
              </a:rPr>
              <a:t>Court Declares Muslim Ban Unconstitutional</a:t>
            </a:r>
          </a:p>
        </p:txBody>
      </p:sp>
      <p:pic>
        <p:nvPicPr>
          <p:cNvPr id="6" name="Picture 5" descr="A picture containing drawing&#10;&#10;Description automatically generated">
            <a:extLst>
              <a:ext uri="{FF2B5EF4-FFF2-40B4-BE49-F238E27FC236}">
                <a16:creationId xmlns:a16="http://schemas.microsoft.com/office/drawing/2014/main" id="{514AD7CB-37C9-4D94-BE72-87DE9991D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03" y="420624"/>
            <a:ext cx="5586942" cy="2011299"/>
          </a:xfrm>
          <a:prstGeom prst="rect">
            <a:avLst/>
          </a:prstGeom>
        </p:spPr>
      </p:pic>
      <p:pic>
        <p:nvPicPr>
          <p:cNvPr id="3" name="Picture 2" descr="A close up of a sign&#10;&#10;Description automatically generated">
            <a:extLst>
              <a:ext uri="{FF2B5EF4-FFF2-40B4-BE49-F238E27FC236}">
                <a16:creationId xmlns:a16="http://schemas.microsoft.com/office/drawing/2014/main" id="{6016C5AF-309B-4FE3-B771-0BCE17079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275" y="2427690"/>
            <a:ext cx="4888425" cy="3455611"/>
          </a:xfrm>
          <a:prstGeom prst="rect">
            <a:avLst/>
          </a:prstGeom>
        </p:spPr>
      </p:pic>
      <p:sp>
        <p:nvSpPr>
          <p:cNvPr id="9" name="Rectangle 8">
            <a:extLst>
              <a:ext uri="{FF2B5EF4-FFF2-40B4-BE49-F238E27FC236}">
                <a16:creationId xmlns:a16="http://schemas.microsoft.com/office/drawing/2014/main" id="{5F6AC4C1-BE0A-4095-BDFA-C66E6C0C0E35}"/>
              </a:ext>
            </a:extLst>
          </p:cNvPr>
          <p:cNvSpPr/>
          <p:nvPr/>
        </p:nvSpPr>
        <p:spPr>
          <a:xfrm>
            <a:off x="972273" y="2700867"/>
            <a:ext cx="5833641" cy="3586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8" name="Picture 7">
            <a:extLst>
              <a:ext uri="{FF2B5EF4-FFF2-40B4-BE49-F238E27FC236}">
                <a16:creationId xmlns:a16="http://schemas.microsoft.com/office/drawing/2014/main" id="{44606B27-6684-460E-8A29-BC4051D24E78}"/>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081832" y="2798234"/>
            <a:ext cx="5586942" cy="336347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544BEE0-FCEB-4A50-804D-008F6D253E4D}"/>
                  </a:ext>
                </a:extLst>
              </p14:cNvPr>
              <p14:cNvContentPartPr/>
              <p14:nvPr/>
            </p14:nvContentPartPr>
            <p14:xfrm>
              <a:off x="4520800" y="5574633"/>
              <a:ext cx="1557720" cy="15120"/>
            </p14:xfrm>
          </p:contentPart>
        </mc:Choice>
        <mc:Fallback xmlns="">
          <p:pic>
            <p:nvPicPr>
              <p:cNvPr id="2" name="Ink 1">
                <a:extLst>
                  <a:ext uri="{FF2B5EF4-FFF2-40B4-BE49-F238E27FC236}">
                    <a16:creationId xmlns:a16="http://schemas.microsoft.com/office/drawing/2014/main" id="{8544BEE0-FCEB-4A50-804D-008F6D253E4D}"/>
                  </a:ext>
                </a:extLst>
              </p:cNvPr>
              <p:cNvPicPr/>
              <p:nvPr/>
            </p:nvPicPr>
            <p:blipFill>
              <a:blip r:embed="rId6"/>
              <a:stretch>
                <a:fillRect/>
              </a:stretch>
            </p:blipFill>
            <p:spPr>
              <a:xfrm>
                <a:off x="4467160" y="5466993"/>
                <a:ext cx="1665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62943667-8795-438B-9F70-2DE444E0A8E2}"/>
                  </a:ext>
                </a:extLst>
              </p14:cNvPr>
              <p14:cNvContentPartPr/>
              <p14:nvPr/>
            </p14:nvContentPartPr>
            <p14:xfrm>
              <a:off x="1172440" y="5807553"/>
              <a:ext cx="461520" cy="47520"/>
            </p14:xfrm>
          </p:contentPart>
        </mc:Choice>
        <mc:Fallback xmlns="">
          <p:pic>
            <p:nvPicPr>
              <p:cNvPr id="5" name="Ink 4">
                <a:extLst>
                  <a:ext uri="{FF2B5EF4-FFF2-40B4-BE49-F238E27FC236}">
                    <a16:creationId xmlns:a16="http://schemas.microsoft.com/office/drawing/2014/main" id="{62943667-8795-438B-9F70-2DE444E0A8E2}"/>
                  </a:ext>
                </a:extLst>
              </p:cNvPr>
              <p:cNvPicPr/>
              <p:nvPr/>
            </p:nvPicPr>
            <p:blipFill>
              <a:blip r:embed="rId8"/>
              <a:stretch>
                <a:fillRect/>
              </a:stretch>
            </p:blipFill>
            <p:spPr>
              <a:xfrm>
                <a:off x="1118800" y="5699913"/>
                <a:ext cx="56916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C3CFFC84-12C3-4B7C-9985-413872D46A92}"/>
                  </a:ext>
                </a:extLst>
              </p14:cNvPr>
              <p14:cNvContentPartPr/>
              <p14:nvPr/>
            </p14:nvContentPartPr>
            <p14:xfrm>
              <a:off x="4482640" y="5349993"/>
              <a:ext cx="1519920" cy="102960"/>
            </p14:xfrm>
          </p:contentPart>
        </mc:Choice>
        <mc:Fallback xmlns="">
          <p:pic>
            <p:nvPicPr>
              <p:cNvPr id="7" name="Ink 6">
                <a:extLst>
                  <a:ext uri="{FF2B5EF4-FFF2-40B4-BE49-F238E27FC236}">
                    <a16:creationId xmlns:a16="http://schemas.microsoft.com/office/drawing/2014/main" id="{C3CFFC84-12C3-4B7C-9985-413872D46A92}"/>
                  </a:ext>
                </a:extLst>
              </p:cNvPr>
              <p:cNvPicPr/>
              <p:nvPr/>
            </p:nvPicPr>
            <p:blipFill>
              <a:blip r:embed="rId10"/>
              <a:stretch>
                <a:fillRect/>
              </a:stretch>
            </p:blipFill>
            <p:spPr>
              <a:xfrm>
                <a:off x="4429000" y="5242353"/>
                <a:ext cx="1627560" cy="318600"/>
              </a:xfrm>
              <a:prstGeom prst="rect">
                <a:avLst/>
              </a:prstGeom>
            </p:spPr>
          </p:pic>
        </mc:Fallback>
      </mc:AlternateContent>
    </p:spTree>
    <p:extLst>
      <p:ext uri="{BB962C8B-B14F-4D97-AF65-F5344CB8AC3E}">
        <p14:creationId xmlns:p14="http://schemas.microsoft.com/office/powerpoint/2010/main" val="3902525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CFE65-84D7-474B-B708-DD96D3F23A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15598" y="10"/>
            <a:ext cx="8560824" cy="6857990"/>
          </a:xfrm>
          <a:prstGeom prst="rect">
            <a:avLst/>
          </a:prstGeom>
        </p:spPr>
      </p:pic>
    </p:spTree>
    <p:extLst>
      <p:ext uri="{BB962C8B-B14F-4D97-AF65-F5344CB8AC3E}">
        <p14:creationId xmlns:p14="http://schemas.microsoft.com/office/powerpoint/2010/main" val="3890973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DB82A51-BB0A-4A2D-9356-696EF3F650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2221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BD350A34-7A3B-42D3-BAA6-48BE68084FEB}"/>
              </a:ext>
            </a:extLst>
          </p:cNvPr>
          <p:cNvPicPr>
            <a:picLocks noChangeAspect="1"/>
          </p:cNvPicPr>
          <p:nvPr/>
        </p:nvPicPr>
        <p:blipFill rotWithShape="1">
          <a:blip r:embed="rId2">
            <a:extLst>
              <a:ext uri="{28A0092B-C50C-407E-A947-70E740481C1C}">
                <a14:useLocalDpi xmlns:a14="http://schemas.microsoft.com/office/drawing/2010/main" val="0"/>
              </a:ext>
            </a:extLst>
          </a:blip>
          <a:srcRect l="4477" r="413" b="1"/>
          <a:stretch/>
        </p:blipFill>
        <p:spPr>
          <a:xfrm>
            <a:off x="20" y="10"/>
            <a:ext cx="12191980" cy="6857990"/>
          </a:xfrm>
          <a:prstGeom prst="rect">
            <a:avLst/>
          </a:prstGeom>
        </p:spPr>
      </p:pic>
    </p:spTree>
    <p:extLst>
      <p:ext uri="{BB962C8B-B14F-4D97-AF65-F5344CB8AC3E}">
        <p14:creationId xmlns:p14="http://schemas.microsoft.com/office/powerpoint/2010/main" val="115967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5D9C13-6D8F-40A4-A4D5-2F62855C4A09}"/>
              </a:ext>
            </a:extLst>
          </p:cNvPr>
          <p:cNvPicPr>
            <a:picLocks noChangeAspect="1"/>
          </p:cNvPicPr>
          <p:nvPr/>
        </p:nvPicPr>
        <p:blipFill rotWithShape="1">
          <a:blip r:embed="rId2"/>
          <a:srcRect l="7422" r="3673" b="1"/>
          <a:stretch/>
        </p:blipFill>
        <p:spPr>
          <a:xfrm>
            <a:off x="20" y="1282"/>
            <a:ext cx="12191980" cy="6856718"/>
          </a:xfrm>
          <a:prstGeom prst="rect">
            <a:avLst/>
          </a:prstGeom>
        </p:spPr>
      </p:pic>
    </p:spTree>
    <p:extLst>
      <p:ext uri="{BB962C8B-B14F-4D97-AF65-F5344CB8AC3E}">
        <p14:creationId xmlns:p14="http://schemas.microsoft.com/office/powerpoint/2010/main" val="3422454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D9C13-6D8F-40A4-A4D5-2F62855C4A09}"/>
              </a:ext>
            </a:extLst>
          </p:cNvPr>
          <p:cNvPicPr>
            <a:picLocks noChangeAspect="1"/>
          </p:cNvPicPr>
          <p:nvPr/>
        </p:nvPicPr>
        <p:blipFill rotWithShape="1">
          <a:blip r:embed="rId2"/>
          <a:srcRect l="18577" r="14826"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 name="Picture 3">
            <a:extLst>
              <a:ext uri="{FF2B5EF4-FFF2-40B4-BE49-F238E27FC236}">
                <a16:creationId xmlns:a16="http://schemas.microsoft.com/office/drawing/2014/main" id="{5767916D-1744-42A8-A98D-AD5D5297A391}"/>
              </a:ext>
            </a:extLst>
          </p:cNvPr>
          <p:cNvPicPr>
            <a:picLocks noChangeAspect="1"/>
          </p:cNvPicPr>
          <p:nvPr/>
        </p:nvPicPr>
        <p:blipFill rotWithShape="1">
          <a:blip r:embed="rId3"/>
          <a:srcRect r="-1" b="4724"/>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4169005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C3E0543-8915-4419-8053-C8CA7EFD1472}"/>
              </a:ext>
            </a:extLst>
          </p:cNvPr>
          <p:cNvPicPr>
            <a:picLocks noChangeAspect="1"/>
          </p:cNvPicPr>
          <p:nvPr/>
        </p:nvPicPr>
        <p:blipFill rotWithShape="1">
          <a:blip r:embed="rId2"/>
          <a:srcRect t="4816" b="8662"/>
          <a:stretch/>
        </p:blipFill>
        <p:spPr>
          <a:xfrm>
            <a:off x="20" y="1282"/>
            <a:ext cx="12191980" cy="6856718"/>
          </a:xfrm>
          <a:prstGeom prst="rect">
            <a:avLst/>
          </a:prstGeom>
        </p:spPr>
      </p:pic>
    </p:spTree>
    <p:extLst>
      <p:ext uri="{BB962C8B-B14F-4D97-AF65-F5344CB8AC3E}">
        <p14:creationId xmlns:p14="http://schemas.microsoft.com/office/powerpoint/2010/main" val="3906763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5D9C13-6D8F-40A4-A4D5-2F62855C4A09}"/>
              </a:ext>
            </a:extLst>
          </p:cNvPr>
          <p:cNvPicPr>
            <a:picLocks noChangeAspect="1"/>
          </p:cNvPicPr>
          <p:nvPr/>
        </p:nvPicPr>
        <p:blipFill rotWithShape="1">
          <a:blip r:embed="rId2"/>
          <a:srcRect l="7422" r="3673" b="1"/>
          <a:stretch/>
        </p:blipFill>
        <p:spPr>
          <a:xfrm>
            <a:off x="20" y="1282"/>
            <a:ext cx="12191980" cy="6856718"/>
          </a:xfrm>
          <a:prstGeom prst="rect">
            <a:avLst/>
          </a:prstGeom>
        </p:spPr>
      </p:pic>
    </p:spTree>
    <p:extLst>
      <p:ext uri="{BB962C8B-B14F-4D97-AF65-F5344CB8AC3E}">
        <p14:creationId xmlns:p14="http://schemas.microsoft.com/office/powerpoint/2010/main" val="2729032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DB82A51-BB0A-4A2D-9356-696EF3F650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244748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8615DAB2-0F33-4F0C-86DE-97C0C8598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012" y="643466"/>
            <a:ext cx="5566833" cy="5566833"/>
          </a:xfrm>
          <a:prstGeom prst="rect">
            <a:avLst/>
          </a:prstGeom>
        </p:spPr>
      </p:pic>
      <p:grpSp>
        <p:nvGrpSpPr>
          <p:cNvPr id="12"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29161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DB82A51-BB0A-4A2D-9356-696EF3F650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96754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210BC-D2D5-409C-B23F-FB78E0CD70BD}"/>
              </a:ext>
            </a:extLst>
          </p:cNvPr>
          <p:cNvPicPr>
            <a:picLocks noChangeAspect="1"/>
          </p:cNvPicPr>
          <p:nvPr/>
        </p:nvPicPr>
        <p:blipFill rotWithShape="1">
          <a:blip r:embed="rId2"/>
          <a:srcRect l="33854" r="5480" b="1"/>
          <a:stretch/>
        </p:blipFill>
        <p:spPr>
          <a:xfrm>
            <a:off x="20" y="10"/>
            <a:ext cx="6095980" cy="6857990"/>
          </a:xfrm>
          <a:prstGeom prst="rect">
            <a:avLst/>
          </a:prstGeom>
        </p:spPr>
      </p:pic>
      <p:pic>
        <p:nvPicPr>
          <p:cNvPr id="2" name="Picture 1">
            <a:extLst>
              <a:ext uri="{FF2B5EF4-FFF2-40B4-BE49-F238E27FC236}">
                <a16:creationId xmlns:a16="http://schemas.microsoft.com/office/drawing/2014/main" id="{6B468149-2317-43DA-9B3C-BEF199E02C49}"/>
              </a:ext>
            </a:extLst>
          </p:cNvPr>
          <p:cNvPicPr>
            <a:picLocks noChangeAspect="1"/>
          </p:cNvPicPr>
          <p:nvPr/>
        </p:nvPicPr>
        <p:blipFill rotWithShape="1">
          <a:blip r:embed="rId3"/>
          <a:srcRect l="5617" r="9384" b="1"/>
          <a:stretch/>
        </p:blipFill>
        <p:spPr>
          <a:xfrm>
            <a:off x="6096000" y="10"/>
            <a:ext cx="6096000" cy="6857990"/>
          </a:xfrm>
          <a:prstGeom prst="rect">
            <a:avLst/>
          </a:prstGeom>
        </p:spPr>
      </p:pic>
    </p:spTree>
    <p:extLst>
      <p:ext uri="{BB962C8B-B14F-4D97-AF65-F5344CB8AC3E}">
        <p14:creationId xmlns:p14="http://schemas.microsoft.com/office/powerpoint/2010/main" val="4011352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DB82A51-BB0A-4A2D-9356-696EF3F650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BC763624-1FB1-45D3-B48A-30202E2B5F28}"/>
              </a:ext>
            </a:extLst>
          </p:cNvPr>
          <p:cNvSpPr/>
          <p:nvPr/>
        </p:nvSpPr>
        <p:spPr>
          <a:xfrm>
            <a:off x="1747777" y="729205"/>
            <a:ext cx="5127585" cy="174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71C595-0AD9-468B-8F7F-152F9DF55951}"/>
              </a:ext>
            </a:extLst>
          </p:cNvPr>
          <p:cNvSpPr txBox="1"/>
          <p:nvPr/>
        </p:nvSpPr>
        <p:spPr>
          <a:xfrm>
            <a:off x="2037145" y="995423"/>
            <a:ext cx="4710896" cy="1200329"/>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“Below, I summarize the principal conclusions set out in the Special Counsel’s report.”</a:t>
            </a:r>
          </a:p>
        </p:txBody>
      </p:sp>
    </p:spTree>
    <p:extLst>
      <p:ext uri="{BB962C8B-B14F-4D97-AF65-F5344CB8AC3E}">
        <p14:creationId xmlns:p14="http://schemas.microsoft.com/office/powerpoint/2010/main" val="1951131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DB82A51-BB0A-4A2D-9356-696EF3F650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BC763624-1FB1-45D3-B48A-30202E2B5F28}"/>
              </a:ext>
            </a:extLst>
          </p:cNvPr>
          <p:cNvSpPr/>
          <p:nvPr/>
        </p:nvSpPr>
        <p:spPr>
          <a:xfrm>
            <a:off x="1747777" y="729205"/>
            <a:ext cx="5127585" cy="174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71C595-0AD9-468B-8F7F-152F9DF55951}"/>
              </a:ext>
            </a:extLst>
          </p:cNvPr>
          <p:cNvSpPr txBox="1"/>
          <p:nvPr/>
        </p:nvSpPr>
        <p:spPr>
          <a:xfrm>
            <a:off x="2037145" y="995423"/>
            <a:ext cx="4710896" cy="1200329"/>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“Below, I summarize the principal conclusions set out in the Special Counsel’s report.”</a:t>
            </a:r>
          </a:p>
        </p:txBody>
      </p:sp>
      <p:sp>
        <p:nvSpPr>
          <p:cNvPr id="6" name="Rectangle 5">
            <a:extLst>
              <a:ext uri="{FF2B5EF4-FFF2-40B4-BE49-F238E27FC236}">
                <a16:creationId xmlns:a16="http://schemas.microsoft.com/office/drawing/2014/main" id="{6075E00D-0EF7-4E79-85B6-4A540587BA36}"/>
              </a:ext>
            </a:extLst>
          </p:cNvPr>
          <p:cNvSpPr/>
          <p:nvPr/>
        </p:nvSpPr>
        <p:spPr>
          <a:xfrm>
            <a:off x="8568965" y="5156461"/>
            <a:ext cx="2762054" cy="98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 “no collusion”</a:t>
            </a:r>
          </a:p>
        </p:txBody>
      </p:sp>
    </p:spTree>
    <p:extLst>
      <p:ext uri="{BB962C8B-B14F-4D97-AF65-F5344CB8AC3E}">
        <p14:creationId xmlns:p14="http://schemas.microsoft.com/office/powerpoint/2010/main" val="373745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water, man, grass&#10;&#10;Description automatically generated">
            <a:extLst>
              <a:ext uri="{FF2B5EF4-FFF2-40B4-BE49-F238E27FC236}">
                <a16:creationId xmlns:a16="http://schemas.microsoft.com/office/drawing/2014/main" id="{5492EA2F-92D1-4D1F-BC5E-CC09CB28F381}"/>
              </a:ext>
            </a:extLst>
          </p:cNvPr>
          <p:cNvPicPr>
            <a:picLocks noChangeAspect="1"/>
          </p:cNvPicPr>
          <p:nvPr/>
        </p:nvPicPr>
        <p:blipFill rotWithShape="1">
          <a:blip r:embed="rId2">
            <a:extLst>
              <a:ext uri="{28A0092B-C50C-407E-A947-70E740481C1C}">
                <a14:useLocalDpi xmlns:a14="http://schemas.microsoft.com/office/drawing/2010/main" val="0"/>
              </a:ext>
            </a:extLst>
          </a:blip>
          <a:srcRect t="18708" r="-1" b="18709"/>
          <a:stretch/>
        </p:blipFill>
        <p:spPr>
          <a:xfrm>
            <a:off x="321730" y="321732"/>
            <a:ext cx="5728548" cy="3079194"/>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BD350A34-7A3B-42D3-BAA6-48BE68084FEB}"/>
              </a:ext>
            </a:extLst>
          </p:cNvPr>
          <p:cNvPicPr>
            <a:picLocks noChangeAspect="1"/>
          </p:cNvPicPr>
          <p:nvPr/>
        </p:nvPicPr>
        <p:blipFill rotWithShape="1">
          <a:blip r:embed="rId3">
            <a:extLst>
              <a:ext uri="{28A0092B-C50C-407E-A947-70E740481C1C}">
                <a14:useLocalDpi xmlns:a14="http://schemas.microsoft.com/office/drawing/2010/main" val="0"/>
              </a:ext>
            </a:extLst>
          </a:blip>
          <a:srcRect t="576" r="-3" b="-3"/>
          <a:stretch/>
        </p:blipFill>
        <p:spPr>
          <a:xfrm>
            <a:off x="321730" y="3489158"/>
            <a:ext cx="5728548" cy="3047107"/>
          </a:xfrm>
          <a:prstGeom prst="rect">
            <a:avLst/>
          </a:prstGeom>
        </p:spPr>
      </p:pic>
      <p:pic>
        <p:nvPicPr>
          <p:cNvPr id="6" name="Picture 5" descr="A picture containing table, clock, computer, light&#10;&#10;Description automatically generated">
            <a:extLst>
              <a:ext uri="{FF2B5EF4-FFF2-40B4-BE49-F238E27FC236}">
                <a16:creationId xmlns:a16="http://schemas.microsoft.com/office/drawing/2014/main" id="{843B9F36-8EFB-4C86-A5CC-BDE639FE84A8}"/>
              </a:ext>
            </a:extLst>
          </p:cNvPr>
          <p:cNvPicPr>
            <a:picLocks noChangeAspect="1"/>
          </p:cNvPicPr>
          <p:nvPr/>
        </p:nvPicPr>
        <p:blipFill rotWithShape="1">
          <a:blip r:embed="rId4">
            <a:extLst>
              <a:ext uri="{28A0092B-C50C-407E-A947-70E740481C1C}">
                <a14:useLocalDpi xmlns:a14="http://schemas.microsoft.com/office/drawing/2010/main" val="0"/>
              </a:ext>
            </a:extLst>
          </a:blip>
          <a:srcRect b="16196"/>
          <a:stretch/>
        </p:blipFill>
        <p:spPr>
          <a:xfrm>
            <a:off x="6141723" y="321732"/>
            <a:ext cx="5728547" cy="6214533"/>
          </a:xfrm>
          <a:prstGeom prst="rect">
            <a:avLst/>
          </a:prstGeom>
        </p:spPr>
      </p:pic>
    </p:spTree>
    <p:extLst>
      <p:ext uri="{BB962C8B-B14F-4D97-AF65-F5344CB8AC3E}">
        <p14:creationId xmlns:p14="http://schemas.microsoft.com/office/powerpoint/2010/main" val="1116818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2658-2373-43D5-A94F-B9D78DB138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5609" y="143213"/>
            <a:ext cx="8360782" cy="6571574"/>
          </a:xfrm>
          <a:prstGeom prst="rect">
            <a:avLst/>
          </a:prstGeom>
        </p:spPr>
      </p:pic>
    </p:spTree>
    <p:extLst>
      <p:ext uri="{BB962C8B-B14F-4D97-AF65-F5344CB8AC3E}">
        <p14:creationId xmlns:p14="http://schemas.microsoft.com/office/powerpoint/2010/main" val="2029655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2658-2373-43D5-A94F-B9D78DB138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5609" y="143213"/>
            <a:ext cx="8360782" cy="6571574"/>
          </a:xfrm>
          <a:prstGeom prst="rect">
            <a:avLst/>
          </a:prstGeom>
        </p:spPr>
      </p:pic>
      <p:sp>
        <p:nvSpPr>
          <p:cNvPr id="5" name="Rectangle 4">
            <a:extLst>
              <a:ext uri="{FF2B5EF4-FFF2-40B4-BE49-F238E27FC236}">
                <a16:creationId xmlns:a16="http://schemas.microsoft.com/office/drawing/2014/main" id="{6805A925-5E8B-4845-986F-D77B3B81405D}"/>
              </a:ext>
            </a:extLst>
          </p:cNvPr>
          <p:cNvSpPr/>
          <p:nvPr/>
        </p:nvSpPr>
        <p:spPr>
          <a:xfrm>
            <a:off x="288343" y="427708"/>
            <a:ext cx="5266481" cy="1385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 food&#10;&#10;Description automatically generated">
            <a:extLst>
              <a:ext uri="{FF2B5EF4-FFF2-40B4-BE49-F238E27FC236}">
                <a16:creationId xmlns:a16="http://schemas.microsoft.com/office/drawing/2014/main" id="{D60D391C-CF29-493E-8E9E-0C7628241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25" y="615272"/>
            <a:ext cx="4983915" cy="1010253"/>
          </a:xfrm>
          <a:prstGeom prst="rect">
            <a:avLst/>
          </a:prstGeom>
        </p:spPr>
      </p:pic>
      <p:sp>
        <p:nvSpPr>
          <p:cNvPr id="8" name="Rectangle 7">
            <a:extLst>
              <a:ext uri="{FF2B5EF4-FFF2-40B4-BE49-F238E27FC236}">
                <a16:creationId xmlns:a16="http://schemas.microsoft.com/office/drawing/2014/main" id="{A3F31BC5-C87E-4454-89A5-FFA259A0EA58}"/>
              </a:ext>
            </a:extLst>
          </p:cNvPr>
          <p:cNvSpPr/>
          <p:nvPr/>
        </p:nvSpPr>
        <p:spPr>
          <a:xfrm>
            <a:off x="288343" y="4201610"/>
            <a:ext cx="6841662" cy="2228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ECFD5D70-AD3D-4786-A8E5-296387F57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75" y="4393574"/>
            <a:ext cx="6383137" cy="1849154"/>
          </a:xfrm>
          <a:prstGeom prst="rect">
            <a:avLst/>
          </a:prstGeom>
        </p:spPr>
      </p:pic>
      <p:sp>
        <p:nvSpPr>
          <p:cNvPr id="11" name="Rectangle 10">
            <a:extLst>
              <a:ext uri="{FF2B5EF4-FFF2-40B4-BE49-F238E27FC236}">
                <a16:creationId xmlns:a16="http://schemas.microsoft.com/office/drawing/2014/main" id="{C92DFC00-D6CB-48EB-B50C-2CC0E72F9C57}"/>
              </a:ext>
            </a:extLst>
          </p:cNvPr>
          <p:cNvSpPr/>
          <p:nvPr/>
        </p:nvSpPr>
        <p:spPr>
          <a:xfrm>
            <a:off x="7513163" y="2677212"/>
            <a:ext cx="4249212" cy="1187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white background&#10;&#10;Description automatically generated">
            <a:extLst>
              <a:ext uri="{FF2B5EF4-FFF2-40B4-BE49-F238E27FC236}">
                <a16:creationId xmlns:a16="http://schemas.microsoft.com/office/drawing/2014/main" id="{2B31A313-D1A0-4AF7-98FA-4939F0239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1798" y="2798942"/>
            <a:ext cx="3860800" cy="920750"/>
          </a:xfrm>
          <a:prstGeom prst="rect">
            <a:avLst/>
          </a:prstGeom>
        </p:spPr>
      </p:pic>
    </p:spTree>
    <p:extLst>
      <p:ext uri="{BB962C8B-B14F-4D97-AF65-F5344CB8AC3E}">
        <p14:creationId xmlns:p14="http://schemas.microsoft.com/office/powerpoint/2010/main" val="1458938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B8F7-4C44-4530-8FA2-794E31C6A4D7}"/>
              </a:ext>
            </a:extLst>
          </p:cNvPr>
          <p:cNvSpPr txBox="1"/>
          <p:nvPr/>
        </p:nvSpPr>
        <p:spPr>
          <a:xfrm>
            <a:off x="612742" y="347241"/>
            <a:ext cx="10708851" cy="6524863"/>
          </a:xfrm>
          <a:prstGeom prst="rect">
            <a:avLst/>
          </a:prstGeom>
          <a:noFill/>
        </p:spPr>
        <p:txBody>
          <a:bodyPr wrap="square" rtlCol="0">
            <a:spAutoFit/>
          </a:bodyPr>
          <a:lstStyle/>
          <a:p>
            <a:r>
              <a:rPr lang="en-US" sz="4000" b="1" u="sng" dirty="0"/>
              <a:t>Attorney General Barr’s “Summary”</a:t>
            </a:r>
          </a:p>
          <a:p>
            <a:pPr marL="342900" indent="-342900">
              <a:buAutoNum type="arabicPeriod"/>
            </a:pPr>
            <a:r>
              <a:rPr lang="en-US" sz="3600" dirty="0"/>
              <a:t>“[T]he investigation did not establish that members of the Trump Campaign conspired or coordinated with the Russian government in its election interference activities.”</a:t>
            </a:r>
          </a:p>
          <a:p>
            <a:pPr marL="342900" indent="-342900">
              <a:buAutoNum type="arabicPeriod"/>
            </a:pPr>
            <a:r>
              <a:rPr lang="en-US" sz="3600" dirty="0"/>
              <a:t>“while this report does not conclude that the President committed a crime, it also does not exonerate him.”</a:t>
            </a:r>
          </a:p>
          <a:p>
            <a:pPr marL="342900" indent="-342900">
              <a:buAutoNum type="arabicPeriod"/>
            </a:pPr>
            <a:r>
              <a:rPr lang="en-US" sz="3600" dirty="0"/>
              <a:t>“the evidence does not establish that the President was involved in an underlying crime related to Russian election interference”</a:t>
            </a:r>
          </a:p>
          <a:p>
            <a:pPr marL="342900" indent="-342900">
              <a:buAutoNum type="arabicPeriod"/>
            </a:pPr>
            <a:endParaRPr lang="en-US" dirty="0"/>
          </a:p>
        </p:txBody>
      </p:sp>
    </p:spTree>
    <p:extLst>
      <p:ext uri="{BB962C8B-B14F-4D97-AF65-F5344CB8AC3E}">
        <p14:creationId xmlns:p14="http://schemas.microsoft.com/office/powerpoint/2010/main" val="2718827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B8F7-4C44-4530-8FA2-794E31C6A4D7}"/>
              </a:ext>
            </a:extLst>
          </p:cNvPr>
          <p:cNvSpPr txBox="1"/>
          <p:nvPr/>
        </p:nvSpPr>
        <p:spPr>
          <a:xfrm>
            <a:off x="612742" y="347241"/>
            <a:ext cx="10708851" cy="6309420"/>
          </a:xfrm>
          <a:prstGeom prst="rect">
            <a:avLst/>
          </a:prstGeom>
          <a:noFill/>
        </p:spPr>
        <p:txBody>
          <a:bodyPr wrap="square" rtlCol="0">
            <a:spAutoFit/>
          </a:bodyPr>
          <a:lstStyle/>
          <a:p>
            <a:r>
              <a:rPr lang="en-US" sz="4000" b="1" u="sng" dirty="0"/>
              <a:t>Attorney General Barr’s “Summary” – Quote #1:</a:t>
            </a:r>
          </a:p>
          <a:p>
            <a:endParaRPr lang="en-US" sz="4000" b="1" u="sng" dirty="0"/>
          </a:p>
          <a:p>
            <a:r>
              <a:rPr lang="en-US" sz="3600" dirty="0">
                <a:solidFill>
                  <a:schemeClr val="bg1"/>
                </a:solidFill>
              </a:rPr>
              <a:t>Although the investigation established that the Russian government perceived it would benefit form a Trump presidency and worked to secure that outcome, and the Campaign expected it would benefit electorally from information stolen and released through Russian efforts,</a:t>
            </a:r>
            <a:r>
              <a:rPr lang="en-US" sz="3600" dirty="0">
                <a:solidFill>
                  <a:srgbClr val="C00000"/>
                </a:solidFill>
              </a:rPr>
              <a:t> </a:t>
            </a:r>
            <a:r>
              <a:rPr lang="en-US" sz="3600" dirty="0"/>
              <a:t>“[T]he investigation did not establish that members of the Trump Campaign conspired or coordinated with the Russian government in its election interference activities.”</a:t>
            </a:r>
            <a:endParaRPr lang="en-US" dirty="0"/>
          </a:p>
        </p:txBody>
      </p:sp>
    </p:spTree>
    <p:extLst>
      <p:ext uri="{BB962C8B-B14F-4D97-AF65-F5344CB8AC3E}">
        <p14:creationId xmlns:p14="http://schemas.microsoft.com/office/powerpoint/2010/main" val="3445101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B8F7-4C44-4530-8FA2-794E31C6A4D7}"/>
              </a:ext>
            </a:extLst>
          </p:cNvPr>
          <p:cNvSpPr txBox="1"/>
          <p:nvPr/>
        </p:nvSpPr>
        <p:spPr>
          <a:xfrm>
            <a:off x="612742" y="347241"/>
            <a:ext cx="10708851" cy="6309420"/>
          </a:xfrm>
          <a:prstGeom prst="rect">
            <a:avLst/>
          </a:prstGeom>
          <a:noFill/>
        </p:spPr>
        <p:txBody>
          <a:bodyPr wrap="square" rtlCol="0">
            <a:spAutoFit/>
          </a:bodyPr>
          <a:lstStyle/>
          <a:p>
            <a:r>
              <a:rPr lang="en-US" sz="4000" b="1" u="sng" dirty="0"/>
              <a:t>Attorney General Barr’s “Summary” – Quote #1:</a:t>
            </a:r>
          </a:p>
          <a:p>
            <a:endParaRPr lang="en-US" sz="4000" b="1" u="sng" dirty="0"/>
          </a:p>
          <a:p>
            <a:r>
              <a:rPr lang="en-US" sz="3600" dirty="0">
                <a:solidFill>
                  <a:srgbClr val="C00000"/>
                </a:solidFill>
              </a:rPr>
              <a:t>“Although the investigation established that the Russian government perceived it would benefit form a Trump presidency and </a:t>
            </a:r>
            <a:r>
              <a:rPr lang="en-US" sz="3600" b="1" dirty="0">
                <a:solidFill>
                  <a:srgbClr val="C00000"/>
                </a:solidFill>
              </a:rPr>
              <a:t>worked to secure that outcome</a:t>
            </a:r>
            <a:r>
              <a:rPr lang="en-US" sz="3600" dirty="0">
                <a:solidFill>
                  <a:srgbClr val="C00000"/>
                </a:solidFill>
              </a:rPr>
              <a:t>, and </a:t>
            </a:r>
            <a:r>
              <a:rPr lang="en-US" sz="3600" b="1" dirty="0">
                <a:solidFill>
                  <a:srgbClr val="C00000"/>
                </a:solidFill>
              </a:rPr>
              <a:t>the Campaign expected it would benefit electorally</a:t>
            </a:r>
            <a:r>
              <a:rPr lang="en-US" sz="3600" dirty="0">
                <a:solidFill>
                  <a:srgbClr val="C00000"/>
                </a:solidFill>
              </a:rPr>
              <a:t> </a:t>
            </a:r>
            <a:r>
              <a:rPr lang="en-US" sz="3600" b="1" dirty="0">
                <a:solidFill>
                  <a:srgbClr val="C00000"/>
                </a:solidFill>
              </a:rPr>
              <a:t>from</a:t>
            </a:r>
            <a:r>
              <a:rPr lang="en-US" sz="3600" dirty="0">
                <a:solidFill>
                  <a:srgbClr val="C00000"/>
                </a:solidFill>
              </a:rPr>
              <a:t> information stolen and released through </a:t>
            </a:r>
            <a:r>
              <a:rPr lang="en-US" sz="3600" b="1" dirty="0">
                <a:solidFill>
                  <a:srgbClr val="C00000"/>
                </a:solidFill>
              </a:rPr>
              <a:t>Russian efforts</a:t>
            </a:r>
            <a:r>
              <a:rPr lang="en-US" sz="3600" dirty="0">
                <a:solidFill>
                  <a:srgbClr val="C00000"/>
                </a:solidFill>
              </a:rPr>
              <a:t>, </a:t>
            </a:r>
            <a:r>
              <a:rPr lang="en-US" sz="3600" dirty="0">
                <a:solidFill>
                  <a:schemeClr val="bg1"/>
                </a:solidFill>
              </a:rPr>
              <a:t>“</a:t>
            </a:r>
            <a:r>
              <a:rPr lang="en-US" sz="3600" dirty="0"/>
              <a:t>[T]he investigation did not establish that members of the Trump Campaign conspired or coordinated with the Russian government in its election interference activities.”</a:t>
            </a:r>
            <a:endParaRPr lang="en-US" dirty="0"/>
          </a:p>
        </p:txBody>
      </p:sp>
    </p:spTree>
    <p:extLst>
      <p:ext uri="{BB962C8B-B14F-4D97-AF65-F5344CB8AC3E}">
        <p14:creationId xmlns:p14="http://schemas.microsoft.com/office/powerpoint/2010/main" val="3241721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B8F7-4C44-4530-8FA2-794E31C6A4D7}"/>
              </a:ext>
            </a:extLst>
          </p:cNvPr>
          <p:cNvSpPr txBox="1"/>
          <p:nvPr/>
        </p:nvSpPr>
        <p:spPr>
          <a:xfrm>
            <a:off x="612742" y="347241"/>
            <a:ext cx="10708851" cy="6494085"/>
          </a:xfrm>
          <a:prstGeom prst="rect">
            <a:avLst/>
          </a:prstGeom>
          <a:noFill/>
        </p:spPr>
        <p:txBody>
          <a:bodyPr wrap="square" rtlCol="0">
            <a:spAutoFit/>
          </a:bodyPr>
          <a:lstStyle/>
          <a:p>
            <a:r>
              <a:rPr lang="en-US" sz="4000" b="1" u="sng" dirty="0"/>
              <a:t>Attorney General Barr’s “Summary”</a:t>
            </a:r>
          </a:p>
          <a:p>
            <a:pPr marL="457200" indent="-457200">
              <a:spcAft>
                <a:spcPts val="600"/>
              </a:spcAft>
              <a:buFont typeface="+mj-lt"/>
              <a:buAutoNum type="arabicPeriod" startAt="2"/>
            </a:pPr>
            <a:r>
              <a:rPr lang="en-US" sz="2900" dirty="0"/>
              <a:t> </a:t>
            </a:r>
            <a:r>
              <a:rPr lang="en-US" sz="2900" dirty="0">
                <a:solidFill>
                  <a:schemeClr val="bg1"/>
                </a:solidFill>
              </a:rPr>
              <a:t>“At the same time, if we had confidence after a thorough investigation of the facts that the President clearly did not commit obstruction of justice, we would so state. Based on the facts and the applicable legal standards, we are unable to reach that judgment. Accordingly, </a:t>
            </a:r>
            <a:r>
              <a:rPr lang="en-US" sz="2900" dirty="0"/>
              <a:t>“while this report does not conclude that the President committed a crime, it also does not exonerate him.”</a:t>
            </a:r>
          </a:p>
          <a:p>
            <a:pPr marL="457200" indent="-457200">
              <a:spcAft>
                <a:spcPts val="600"/>
              </a:spcAft>
              <a:buFont typeface="+mj-lt"/>
              <a:buAutoNum type="arabicPeriod" startAt="2"/>
            </a:pPr>
            <a:r>
              <a:rPr lang="en-US" sz="2900" dirty="0"/>
              <a:t> </a:t>
            </a:r>
            <a:r>
              <a:rPr lang="en-US" sz="2900" dirty="0">
                <a:solidFill>
                  <a:schemeClr val="bg1"/>
                </a:solidFill>
              </a:rPr>
              <a:t>“In this investigation, </a:t>
            </a:r>
            <a:r>
              <a:rPr lang="en-US" sz="2900" dirty="0"/>
              <a:t>“the evidence does not establish that the President was involved in an underlying crime related to Russian election interference.” </a:t>
            </a:r>
            <a:r>
              <a:rPr lang="en-US" sz="2900" dirty="0">
                <a:solidFill>
                  <a:schemeClr val="bg1"/>
                </a:solidFill>
              </a:rPr>
              <a:t>But the evidence does point to a range of other possible personal motives animating the President’s conduct.  These include concerns that continued investigation would call into question the legitimacy of his election”</a:t>
            </a:r>
          </a:p>
          <a:p>
            <a:pPr marL="342900" indent="-342900">
              <a:buAutoNum type="arabicPeriod" startAt="2"/>
            </a:pPr>
            <a:endParaRPr lang="en-US" dirty="0"/>
          </a:p>
        </p:txBody>
      </p:sp>
    </p:spTree>
    <p:extLst>
      <p:ext uri="{BB962C8B-B14F-4D97-AF65-F5344CB8AC3E}">
        <p14:creationId xmlns:p14="http://schemas.microsoft.com/office/powerpoint/2010/main" val="4182026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B8F7-4C44-4530-8FA2-794E31C6A4D7}"/>
              </a:ext>
            </a:extLst>
          </p:cNvPr>
          <p:cNvSpPr txBox="1"/>
          <p:nvPr/>
        </p:nvSpPr>
        <p:spPr>
          <a:xfrm>
            <a:off x="612742" y="347241"/>
            <a:ext cx="10708851" cy="6494085"/>
          </a:xfrm>
          <a:prstGeom prst="rect">
            <a:avLst/>
          </a:prstGeom>
          <a:noFill/>
        </p:spPr>
        <p:txBody>
          <a:bodyPr wrap="square" rtlCol="0">
            <a:spAutoFit/>
          </a:bodyPr>
          <a:lstStyle/>
          <a:p>
            <a:r>
              <a:rPr lang="en-US" sz="4000" b="1" u="sng" dirty="0"/>
              <a:t>Attorney General Barr’s “Summary”</a:t>
            </a:r>
          </a:p>
          <a:p>
            <a:pPr marL="457200" indent="-457200">
              <a:spcAft>
                <a:spcPts val="600"/>
              </a:spcAft>
              <a:buFont typeface="+mj-lt"/>
              <a:buAutoNum type="arabicPeriod" startAt="2"/>
            </a:pPr>
            <a:r>
              <a:rPr lang="en-US" sz="2900" dirty="0"/>
              <a:t> </a:t>
            </a:r>
            <a:r>
              <a:rPr lang="en-US" sz="2900" dirty="0">
                <a:solidFill>
                  <a:srgbClr val="C00000"/>
                </a:solidFill>
              </a:rPr>
              <a:t>“At the same time, if we had confidence after a thorough investigation of the facts that the President clearly did not commit obstruction of justice, we would so state. Based on the facts and the applicable legal standards, we are unable to reach that judgment. Accordingly, </a:t>
            </a:r>
            <a:r>
              <a:rPr lang="en-US" sz="2900" dirty="0"/>
              <a:t>“while this report does not conclude that the President committed a crime, it also does not exonerate him.”</a:t>
            </a:r>
          </a:p>
          <a:p>
            <a:pPr marL="457200" indent="-457200">
              <a:spcAft>
                <a:spcPts val="600"/>
              </a:spcAft>
              <a:buFont typeface="+mj-lt"/>
              <a:buAutoNum type="arabicPeriod" startAt="2"/>
            </a:pPr>
            <a:r>
              <a:rPr lang="en-US" sz="2900" dirty="0"/>
              <a:t> </a:t>
            </a:r>
            <a:r>
              <a:rPr lang="en-US" sz="2900" dirty="0">
                <a:solidFill>
                  <a:srgbClr val="C00000"/>
                </a:solidFill>
              </a:rPr>
              <a:t>“In this investigation, </a:t>
            </a:r>
            <a:r>
              <a:rPr lang="en-US" sz="2900" dirty="0"/>
              <a:t>“the evidence does not establish that the President was involved in an underlying crime related to Russian election interference.” </a:t>
            </a:r>
            <a:r>
              <a:rPr lang="en-US" sz="2900" dirty="0">
                <a:solidFill>
                  <a:srgbClr val="C00000"/>
                </a:solidFill>
              </a:rPr>
              <a:t>But the evidence does point to a range of other possible personal motives animating the President’s conduct.  These include concerns that continued investigation would call into question the legitimacy of his election”</a:t>
            </a:r>
          </a:p>
          <a:p>
            <a:pPr marL="342900" indent="-342900">
              <a:buAutoNum type="arabicPeriod" startAt="2"/>
            </a:pPr>
            <a:endParaRPr lang="en-US" dirty="0"/>
          </a:p>
        </p:txBody>
      </p:sp>
    </p:spTree>
    <p:extLst>
      <p:ext uri="{BB962C8B-B14F-4D97-AF65-F5344CB8AC3E}">
        <p14:creationId xmlns:p14="http://schemas.microsoft.com/office/powerpoint/2010/main" val="2040089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2658-2373-43D5-A94F-B9D78DB138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5609" y="143213"/>
            <a:ext cx="8360782" cy="6571574"/>
          </a:xfrm>
          <a:prstGeom prst="rect">
            <a:avLst/>
          </a:prstGeom>
        </p:spPr>
      </p:pic>
      <p:sp>
        <p:nvSpPr>
          <p:cNvPr id="5" name="Rectangle 4">
            <a:extLst>
              <a:ext uri="{FF2B5EF4-FFF2-40B4-BE49-F238E27FC236}">
                <a16:creationId xmlns:a16="http://schemas.microsoft.com/office/drawing/2014/main" id="{6805A925-5E8B-4845-986F-D77B3B81405D}"/>
              </a:ext>
            </a:extLst>
          </p:cNvPr>
          <p:cNvSpPr/>
          <p:nvPr/>
        </p:nvSpPr>
        <p:spPr>
          <a:xfrm>
            <a:off x="288343" y="427708"/>
            <a:ext cx="5266481" cy="1385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 food&#10;&#10;Description automatically generated">
            <a:extLst>
              <a:ext uri="{FF2B5EF4-FFF2-40B4-BE49-F238E27FC236}">
                <a16:creationId xmlns:a16="http://schemas.microsoft.com/office/drawing/2014/main" id="{D60D391C-CF29-493E-8E9E-0C7628241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25" y="615272"/>
            <a:ext cx="4983915" cy="1010253"/>
          </a:xfrm>
          <a:prstGeom prst="rect">
            <a:avLst/>
          </a:prstGeom>
        </p:spPr>
      </p:pic>
      <p:sp>
        <p:nvSpPr>
          <p:cNvPr id="8" name="Rectangle 7">
            <a:extLst>
              <a:ext uri="{FF2B5EF4-FFF2-40B4-BE49-F238E27FC236}">
                <a16:creationId xmlns:a16="http://schemas.microsoft.com/office/drawing/2014/main" id="{A3F31BC5-C87E-4454-89A5-FFA259A0EA58}"/>
              </a:ext>
            </a:extLst>
          </p:cNvPr>
          <p:cNvSpPr/>
          <p:nvPr/>
        </p:nvSpPr>
        <p:spPr>
          <a:xfrm>
            <a:off x="288343" y="4201610"/>
            <a:ext cx="6841662" cy="2228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ECFD5D70-AD3D-4786-A8E5-296387F57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75" y="4393574"/>
            <a:ext cx="6383137" cy="1849154"/>
          </a:xfrm>
          <a:prstGeom prst="rect">
            <a:avLst/>
          </a:prstGeom>
        </p:spPr>
      </p:pic>
      <p:sp>
        <p:nvSpPr>
          <p:cNvPr id="11" name="Rectangle 10">
            <a:extLst>
              <a:ext uri="{FF2B5EF4-FFF2-40B4-BE49-F238E27FC236}">
                <a16:creationId xmlns:a16="http://schemas.microsoft.com/office/drawing/2014/main" id="{C92DFC00-D6CB-48EB-B50C-2CC0E72F9C57}"/>
              </a:ext>
            </a:extLst>
          </p:cNvPr>
          <p:cNvSpPr/>
          <p:nvPr/>
        </p:nvSpPr>
        <p:spPr>
          <a:xfrm>
            <a:off x="7513163" y="2677212"/>
            <a:ext cx="4249212" cy="1187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text on a white background&#10;&#10;Description automatically generated">
            <a:extLst>
              <a:ext uri="{FF2B5EF4-FFF2-40B4-BE49-F238E27FC236}">
                <a16:creationId xmlns:a16="http://schemas.microsoft.com/office/drawing/2014/main" id="{2B31A313-D1A0-4AF7-98FA-4939F0239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1798" y="2798942"/>
            <a:ext cx="3860800" cy="920750"/>
          </a:xfrm>
          <a:prstGeom prst="rect">
            <a:avLst/>
          </a:prstGeom>
        </p:spPr>
      </p:pic>
    </p:spTree>
    <p:extLst>
      <p:ext uri="{BB962C8B-B14F-4D97-AF65-F5344CB8AC3E}">
        <p14:creationId xmlns:p14="http://schemas.microsoft.com/office/powerpoint/2010/main" val="2849104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p:txBody>
          <a:bodyPr>
            <a:normAutofit/>
          </a:bodyPr>
          <a:lstStyle/>
          <a:p>
            <a:pPr algn="ctr"/>
            <a:r>
              <a:rPr lang="en-US" sz="7000" u="sng" dirty="0">
                <a:latin typeface="Arial Black" panose="020B0A04020102020204" pitchFamily="34" charset="0"/>
              </a:rPr>
              <a:t>Skeptic’s Toolkit</a:t>
            </a: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607156" y="1920304"/>
            <a:ext cx="11327259" cy="3828086"/>
          </a:xfrm>
        </p:spPr>
        <p:txBody>
          <a:bodyPr>
            <a:noAutofit/>
          </a:bodyPr>
          <a:lstStyle/>
          <a:p>
            <a:pPr marL="514350" indent="-514350">
              <a:buAutoNum type="arabicPeriod"/>
            </a:pPr>
            <a:r>
              <a:rPr lang="en-US" sz="4800" dirty="0"/>
              <a:t>You don’t have to be “FIRST!!@!”</a:t>
            </a:r>
          </a:p>
          <a:p>
            <a:pPr marL="914400" lvl="1" indent="-457200"/>
            <a:r>
              <a:rPr lang="en-US" sz="4400" dirty="0"/>
              <a:t>Demand to see the underlying documents</a:t>
            </a:r>
          </a:p>
          <a:p>
            <a:pPr marL="914400" lvl="1" indent="-457200"/>
            <a:r>
              <a:rPr lang="en-US" sz="4400" dirty="0"/>
              <a:t>Wait until reputable sources have analyzed those documents</a:t>
            </a:r>
          </a:p>
          <a:p>
            <a:pPr marL="914400" lvl="1" indent="-457200"/>
            <a:r>
              <a:rPr lang="en-US" sz="4400" dirty="0"/>
              <a:t>Know that even reputable sources can get it wrong.</a:t>
            </a:r>
            <a:endParaRPr lang="en-US" sz="4800" dirty="0"/>
          </a:p>
        </p:txBody>
      </p:sp>
    </p:spTree>
    <p:extLst>
      <p:ext uri="{BB962C8B-B14F-4D97-AF65-F5344CB8AC3E}">
        <p14:creationId xmlns:p14="http://schemas.microsoft.com/office/powerpoint/2010/main" val="32412931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a:xfrm>
            <a:off x="863029" y="1012004"/>
            <a:ext cx="3416158" cy="4795408"/>
          </a:xfrm>
        </p:spPr>
        <p:txBody>
          <a:bodyPr>
            <a:normAutofit/>
          </a:bodyPr>
          <a:lstStyle/>
          <a:p>
            <a:r>
              <a:rPr lang="en-US" sz="4800" u="sng" dirty="0">
                <a:solidFill>
                  <a:srgbClr val="FFFFFF"/>
                </a:solidFill>
                <a:latin typeface="Arial Black" panose="020B0A04020102020204" pitchFamily="34" charset="0"/>
              </a:rPr>
              <a:t>Skeptic’s Toolkit</a:t>
            </a:r>
          </a:p>
        </p:txBody>
      </p:sp>
      <p:graphicFrame>
        <p:nvGraphicFramePr>
          <p:cNvPr id="5" name="Content Placeholder 2">
            <a:extLst>
              <a:ext uri="{FF2B5EF4-FFF2-40B4-BE49-F238E27FC236}">
                <a16:creationId xmlns:a16="http://schemas.microsoft.com/office/drawing/2014/main" id="{C3E5839D-CA28-497E-A727-ADD20E5AA0BE}"/>
              </a:ext>
            </a:extLst>
          </p:cNvPr>
          <p:cNvGraphicFramePr>
            <a:graphicFrameLocks noGrp="1"/>
          </p:cNvGraphicFramePr>
          <p:nvPr>
            <p:ph idx="1"/>
            <p:extLst>
              <p:ext uri="{D42A27DB-BD31-4B8C-83A1-F6EECF244321}">
                <p14:modId xmlns:p14="http://schemas.microsoft.com/office/powerpoint/2010/main" val="1548265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4429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D8A17B75-0747-4975-9AFB-26D52C83E080}"/>
              </a:ext>
            </a:extLst>
          </p:cNvPr>
          <p:cNvPicPr>
            <a:picLocks noChangeAspect="1"/>
          </p:cNvPicPr>
          <p:nvPr/>
        </p:nvPicPr>
        <p:blipFill rotWithShape="1">
          <a:blip r:embed="rId2">
            <a:extLst>
              <a:ext uri="{28A0092B-C50C-407E-A947-70E740481C1C}">
                <a14:useLocalDpi xmlns:a14="http://schemas.microsoft.com/office/drawing/2010/main" val="0"/>
              </a:ext>
            </a:extLst>
          </a:blip>
          <a:srcRect t="2253" r="-2" b="22652"/>
          <a:stretch/>
        </p:blipFill>
        <p:spPr>
          <a:xfrm>
            <a:off x="20" y="10"/>
            <a:ext cx="6095980" cy="6857990"/>
          </a:xfrm>
          <a:prstGeom prst="rect">
            <a:avLst/>
          </a:prstGeom>
        </p:spPr>
      </p:pic>
      <p:pic>
        <p:nvPicPr>
          <p:cNvPr id="5" name="Picture 4" descr="A close up of a sign&#10;&#10;Description automatically generated">
            <a:extLst>
              <a:ext uri="{FF2B5EF4-FFF2-40B4-BE49-F238E27FC236}">
                <a16:creationId xmlns:a16="http://schemas.microsoft.com/office/drawing/2014/main" id="{892AC81C-56A7-4EB5-9DB6-3749DC1FE1D1}"/>
              </a:ext>
            </a:extLst>
          </p:cNvPr>
          <p:cNvPicPr>
            <a:picLocks noChangeAspect="1"/>
          </p:cNvPicPr>
          <p:nvPr/>
        </p:nvPicPr>
        <p:blipFill rotWithShape="1">
          <a:blip r:embed="rId3">
            <a:extLst>
              <a:ext uri="{28A0092B-C50C-407E-A947-70E740481C1C}">
                <a14:useLocalDpi xmlns:a14="http://schemas.microsoft.com/office/drawing/2010/main" val="0"/>
              </a:ext>
            </a:extLst>
          </a:blip>
          <a:srcRect t="13881" r="1" b="13277"/>
          <a:stretch/>
        </p:blipFill>
        <p:spPr>
          <a:xfrm>
            <a:off x="6096000" y="10"/>
            <a:ext cx="6096000" cy="6857990"/>
          </a:xfrm>
          <a:prstGeom prst="rect">
            <a:avLst/>
          </a:prstGeom>
        </p:spPr>
      </p:pic>
    </p:spTree>
    <p:extLst>
      <p:ext uri="{BB962C8B-B14F-4D97-AF65-F5344CB8AC3E}">
        <p14:creationId xmlns:p14="http://schemas.microsoft.com/office/powerpoint/2010/main" val="3404821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p:txBody>
          <a:bodyPr>
            <a:normAutofit fontScale="90000"/>
          </a:bodyPr>
          <a:lstStyle/>
          <a:p>
            <a:pPr algn="ctr"/>
            <a:r>
              <a:rPr lang="en-US" sz="7000" b="1" dirty="0">
                <a:latin typeface="+mn-lt"/>
              </a:rPr>
              <a:t>Understand first, argue second</a:t>
            </a: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607156" y="1920304"/>
            <a:ext cx="11327259" cy="3828086"/>
          </a:xfrm>
        </p:spPr>
        <p:txBody>
          <a:bodyPr>
            <a:noAutofit/>
          </a:bodyPr>
          <a:lstStyle/>
          <a:p>
            <a:pPr marL="514350" indent="-514350">
              <a:buAutoNum type="arabicPeriod"/>
            </a:pPr>
            <a:r>
              <a:rPr lang="en-US" sz="4800" dirty="0">
                <a:solidFill>
                  <a:schemeClr val="bg1"/>
                </a:solidFill>
              </a:rPr>
              <a:t>You don’t have to be “FIRST!!@!”</a:t>
            </a:r>
          </a:p>
        </p:txBody>
      </p:sp>
      <p:pic>
        <p:nvPicPr>
          <p:cNvPr id="4" name="Picture 3">
            <a:extLst>
              <a:ext uri="{FF2B5EF4-FFF2-40B4-BE49-F238E27FC236}">
                <a16:creationId xmlns:a16="http://schemas.microsoft.com/office/drawing/2014/main" id="{DF28271B-1682-4D81-A048-115D48D5EA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38" y="2624568"/>
            <a:ext cx="3828086" cy="3828086"/>
          </a:xfrm>
          <a:prstGeom prst="rect">
            <a:avLst/>
          </a:prstGeom>
        </p:spPr>
      </p:pic>
      <p:sp>
        <p:nvSpPr>
          <p:cNvPr id="7" name="Rectangle 6">
            <a:extLst>
              <a:ext uri="{FF2B5EF4-FFF2-40B4-BE49-F238E27FC236}">
                <a16:creationId xmlns:a16="http://schemas.microsoft.com/office/drawing/2014/main" id="{A5C926FD-F756-47B7-B711-B5832510A7A5}"/>
              </a:ext>
            </a:extLst>
          </p:cNvPr>
          <p:cNvSpPr/>
          <p:nvPr/>
        </p:nvSpPr>
        <p:spPr>
          <a:xfrm>
            <a:off x="5048910" y="2624568"/>
            <a:ext cx="6535934" cy="38024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B2E9B5AE-9284-4E90-BA71-C93760B9C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345" y="2869329"/>
            <a:ext cx="6187064" cy="3338564"/>
          </a:xfrm>
          <a:prstGeom prst="rect">
            <a:avLst/>
          </a:prstGeom>
        </p:spPr>
      </p:pic>
    </p:spTree>
    <p:extLst>
      <p:ext uri="{BB962C8B-B14F-4D97-AF65-F5344CB8AC3E}">
        <p14:creationId xmlns:p14="http://schemas.microsoft.com/office/powerpoint/2010/main" val="2051105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8 - citations.jpg"/>
          <p:cNvPicPr>
            <a:picLocks noChangeAspect="1"/>
          </p:cNvPicPr>
          <p:nvPr/>
        </p:nvPicPr>
        <p:blipFill>
          <a:blip r:embed="rId2" cstate="print"/>
          <a:stretch>
            <a:fillRect/>
          </a:stretch>
        </p:blipFill>
        <p:spPr>
          <a:xfrm>
            <a:off x="506098" y="1737156"/>
            <a:ext cx="11179804" cy="338368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8 - citations.jpg"/>
          <p:cNvPicPr>
            <a:picLocks noChangeAspect="1"/>
          </p:cNvPicPr>
          <p:nvPr/>
        </p:nvPicPr>
        <p:blipFill>
          <a:blip r:embed="rId2" cstate="print"/>
          <a:stretch>
            <a:fillRect/>
          </a:stretch>
        </p:blipFill>
        <p:spPr>
          <a:xfrm>
            <a:off x="506098" y="1737156"/>
            <a:ext cx="11179804" cy="3383688"/>
          </a:xfrm>
          <a:prstGeom prst="rect">
            <a:avLst/>
          </a:prstGeom>
        </p:spPr>
      </p:pic>
      <p:sp>
        <p:nvSpPr>
          <p:cNvPr id="4" name="Oval 3">
            <a:extLst>
              <a:ext uri="{FF2B5EF4-FFF2-40B4-BE49-F238E27FC236}">
                <a16:creationId xmlns:a16="http://schemas.microsoft.com/office/drawing/2014/main" id="{37CA67C9-5F05-408F-BF31-384ED51715A4}"/>
              </a:ext>
            </a:extLst>
          </p:cNvPr>
          <p:cNvSpPr/>
          <p:nvPr/>
        </p:nvSpPr>
        <p:spPr>
          <a:xfrm>
            <a:off x="6956981" y="1894788"/>
            <a:ext cx="895547" cy="87669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CA4A04E-89DF-42A1-81C7-DB06ADB9A098}"/>
              </a:ext>
            </a:extLst>
          </p:cNvPr>
          <p:cNvCxnSpPr/>
          <p:nvPr/>
        </p:nvCxnSpPr>
        <p:spPr>
          <a:xfrm flipV="1">
            <a:off x="7663992" y="1291473"/>
            <a:ext cx="1159497" cy="66930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A8C594-1CE4-421E-AD82-8136F67AD20C}"/>
              </a:ext>
            </a:extLst>
          </p:cNvPr>
          <p:cNvSpPr txBox="1"/>
          <p:nvPr/>
        </p:nvSpPr>
        <p:spPr>
          <a:xfrm>
            <a:off x="8823489" y="876693"/>
            <a:ext cx="2092750" cy="630942"/>
          </a:xfrm>
          <a:prstGeom prst="rect">
            <a:avLst/>
          </a:prstGeom>
          <a:noFill/>
        </p:spPr>
        <p:txBody>
          <a:bodyPr wrap="square" rtlCol="0">
            <a:spAutoFit/>
          </a:bodyPr>
          <a:lstStyle/>
          <a:p>
            <a:r>
              <a:rPr lang="en-US" sz="3500" b="1" dirty="0">
                <a:solidFill>
                  <a:srgbClr val="FF0000"/>
                </a:solidFill>
              </a:rPr>
              <a:t>STOP!</a:t>
            </a:r>
          </a:p>
        </p:txBody>
      </p:sp>
    </p:spTree>
    <p:extLst>
      <p:ext uri="{BB962C8B-B14F-4D97-AF65-F5344CB8AC3E}">
        <p14:creationId xmlns:p14="http://schemas.microsoft.com/office/powerpoint/2010/main" val="1285799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C54F9-07F0-4610-9EE5-A973BAC2ADF6}"/>
              </a:ext>
            </a:extLst>
          </p:cNvPr>
          <p:cNvPicPr>
            <a:picLocks noChangeAspect="1"/>
          </p:cNvPicPr>
          <p:nvPr/>
        </p:nvPicPr>
        <p:blipFill>
          <a:blip r:embed="rId2"/>
          <a:stretch>
            <a:fillRect/>
          </a:stretch>
        </p:blipFill>
        <p:spPr>
          <a:xfrm>
            <a:off x="1247775" y="376237"/>
            <a:ext cx="9696450" cy="6105525"/>
          </a:xfrm>
          <a:prstGeom prst="rect">
            <a:avLst/>
          </a:prstGeom>
        </p:spPr>
      </p:pic>
    </p:spTree>
    <p:extLst>
      <p:ext uri="{BB962C8B-B14F-4D97-AF65-F5344CB8AC3E}">
        <p14:creationId xmlns:p14="http://schemas.microsoft.com/office/powerpoint/2010/main" val="804929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83F2E7-C787-4823-9815-366A0A2E05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5846" y="-1"/>
            <a:ext cx="11363812" cy="6858000"/>
          </a:xfrm>
          <a:prstGeom prst="rect">
            <a:avLst/>
          </a:prstGeom>
        </p:spPr>
      </p:pic>
      <p:cxnSp>
        <p:nvCxnSpPr>
          <p:cNvPr id="5" name="Straight Connector 4">
            <a:extLst>
              <a:ext uri="{FF2B5EF4-FFF2-40B4-BE49-F238E27FC236}">
                <a16:creationId xmlns:a16="http://schemas.microsoft.com/office/drawing/2014/main" id="{71655DD5-C6F2-4A42-BEB9-E8CE1404887E}"/>
              </a:ext>
            </a:extLst>
          </p:cNvPr>
          <p:cNvCxnSpPr>
            <a:cxnSpLocks/>
          </p:cNvCxnSpPr>
          <p:nvPr/>
        </p:nvCxnSpPr>
        <p:spPr>
          <a:xfrm>
            <a:off x="786884" y="4113117"/>
            <a:ext cx="8156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F7AA09-F112-404F-8457-F85D409BBBB0}"/>
              </a:ext>
            </a:extLst>
          </p:cNvPr>
          <p:cNvCxnSpPr>
            <a:cxnSpLocks/>
          </p:cNvCxnSpPr>
          <p:nvPr/>
        </p:nvCxnSpPr>
        <p:spPr>
          <a:xfrm>
            <a:off x="786884" y="5142209"/>
            <a:ext cx="1136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6EC055-AF00-4A93-9841-1B1A2C1B9C64}"/>
              </a:ext>
            </a:extLst>
          </p:cNvPr>
          <p:cNvCxnSpPr>
            <a:cxnSpLocks/>
          </p:cNvCxnSpPr>
          <p:nvPr/>
        </p:nvCxnSpPr>
        <p:spPr>
          <a:xfrm>
            <a:off x="6934731" y="4831126"/>
            <a:ext cx="474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296E88-5B18-41BA-A958-39E6B518D6D2}"/>
              </a:ext>
            </a:extLst>
          </p:cNvPr>
          <p:cNvCxnSpPr>
            <a:cxnSpLocks/>
          </p:cNvCxnSpPr>
          <p:nvPr/>
        </p:nvCxnSpPr>
        <p:spPr>
          <a:xfrm>
            <a:off x="4021849" y="5858648"/>
            <a:ext cx="21904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936A96-03A0-41D0-A965-0B947694BDFF}"/>
              </a:ext>
            </a:extLst>
          </p:cNvPr>
          <p:cNvCxnSpPr>
            <a:cxnSpLocks/>
          </p:cNvCxnSpPr>
          <p:nvPr/>
        </p:nvCxnSpPr>
        <p:spPr>
          <a:xfrm>
            <a:off x="786884" y="6169732"/>
            <a:ext cx="6459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355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p:txBody>
          <a:bodyPr>
            <a:normAutofit/>
          </a:bodyPr>
          <a:lstStyle/>
          <a:p>
            <a:pPr algn="ctr"/>
            <a:r>
              <a:rPr lang="en-US" sz="7000" u="sng" dirty="0">
                <a:latin typeface="Arial Black" panose="020B0A04020102020204" pitchFamily="34" charset="0"/>
              </a:rPr>
              <a:t>Skeptic’s Toolkit</a:t>
            </a:r>
          </a:p>
        </p:txBody>
      </p:sp>
      <p:sp>
        <p:nvSpPr>
          <p:cNvPr id="3" name="Content Placeholder 2">
            <a:extLst>
              <a:ext uri="{FF2B5EF4-FFF2-40B4-BE49-F238E27FC236}">
                <a16:creationId xmlns:a16="http://schemas.microsoft.com/office/drawing/2014/main" id="{52A9CDE9-00AD-4468-A266-079EAC7DE327}"/>
              </a:ext>
            </a:extLst>
          </p:cNvPr>
          <p:cNvSpPr>
            <a:spLocks noGrp="1"/>
          </p:cNvSpPr>
          <p:nvPr>
            <p:ph idx="1"/>
          </p:nvPr>
        </p:nvSpPr>
        <p:spPr>
          <a:xfrm>
            <a:off x="607156" y="1920304"/>
            <a:ext cx="11327259" cy="3828086"/>
          </a:xfrm>
        </p:spPr>
        <p:txBody>
          <a:bodyPr>
            <a:noAutofit/>
          </a:bodyPr>
          <a:lstStyle/>
          <a:p>
            <a:pPr marL="914400" indent="-914400">
              <a:buFont typeface="+mj-lt"/>
              <a:buAutoNum type="arabicPeriod" startAt="2"/>
            </a:pPr>
            <a:r>
              <a:rPr lang="en-US" sz="4800" dirty="0"/>
              <a:t>Understand first, argue second</a:t>
            </a:r>
          </a:p>
          <a:p>
            <a:pPr marL="914400" lvl="1" indent="-457200"/>
            <a:r>
              <a:rPr lang="en-US" sz="4400" dirty="0"/>
              <a:t>Don’t try and find facts that fit your argument – understand the facts first and develop your argument second</a:t>
            </a:r>
          </a:p>
        </p:txBody>
      </p:sp>
    </p:spTree>
    <p:extLst>
      <p:ext uri="{BB962C8B-B14F-4D97-AF65-F5344CB8AC3E}">
        <p14:creationId xmlns:p14="http://schemas.microsoft.com/office/powerpoint/2010/main" val="2100642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a:xfrm>
            <a:off x="863029" y="1012004"/>
            <a:ext cx="3416158" cy="4795408"/>
          </a:xfrm>
        </p:spPr>
        <p:txBody>
          <a:bodyPr>
            <a:normAutofit/>
          </a:bodyPr>
          <a:lstStyle/>
          <a:p>
            <a:r>
              <a:rPr lang="en-US" sz="4800" u="sng" dirty="0">
                <a:solidFill>
                  <a:srgbClr val="FFFFFF"/>
                </a:solidFill>
                <a:latin typeface="Arial Black" panose="020B0A04020102020204" pitchFamily="34" charset="0"/>
              </a:rPr>
              <a:t>Skeptic’s Toolkit</a:t>
            </a:r>
          </a:p>
        </p:txBody>
      </p:sp>
      <p:graphicFrame>
        <p:nvGraphicFramePr>
          <p:cNvPr id="5" name="Content Placeholder 2">
            <a:extLst>
              <a:ext uri="{FF2B5EF4-FFF2-40B4-BE49-F238E27FC236}">
                <a16:creationId xmlns:a16="http://schemas.microsoft.com/office/drawing/2014/main" id="{C3E5839D-CA28-497E-A727-ADD20E5AA0BE}"/>
              </a:ext>
            </a:extLst>
          </p:cNvPr>
          <p:cNvGraphicFramePr>
            <a:graphicFrameLocks noGrp="1"/>
          </p:cNvGraphicFramePr>
          <p:nvPr>
            <p:ph idx="1"/>
            <p:extLst>
              <p:ext uri="{D42A27DB-BD31-4B8C-83A1-F6EECF244321}">
                <p14:modId xmlns:p14="http://schemas.microsoft.com/office/powerpoint/2010/main" val="308459008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228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glasses and smiling at the camera&#10;&#10;Description automatically generated">
            <a:extLst>
              <a:ext uri="{FF2B5EF4-FFF2-40B4-BE49-F238E27FC236}">
                <a16:creationId xmlns:a16="http://schemas.microsoft.com/office/drawing/2014/main" id="{9DDEB574-F38D-4584-A4E4-C2C339287E59}"/>
              </a:ext>
            </a:extLst>
          </p:cNvPr>
          <p:cNvPicPr>
            <a:picLocks noChangeAspect="1"/>
          </p:cNvPicPr>
          <p:nvPr/>
        </p:nvPicPr>
        <p:blipFill rotWithShape="1">
          <a:blip r:embed="rId2">
            <a:extLst>
              <a:ext uri="{28A0092B-C50C-407E-A947-70E740481C1C}">
                <a14:useLocalDpi xmlns:a14="http://schemas.microsoft.com/office/drawing/2010/main" val="0"/>
              </a:ext>
            </a:extLst>
          </a:blip>
          <a:srcRect r="3574" b="2"/>
          <a:stretch/>
        </p:blipFill>
        <p:spPr>
          <a:xfrm>
            <a:off x="643467" y="643467"/>
            <a:ext cx="5372099" cy="5571066"/>
          </a:xfrm>
          <a:prstGeom prst="rect">
            <a:avLst/>
          </a:prstGeom>
        </p:spPr>
      </p:pic>
      <p:pic>
        <p:nvPicPr>
          <p:cNvPr id="4" name="Picture 3">
            <a:extLst>
              <a:ext uri="{FF2B5EF4-FFF2-40B4-BE49-F238E27FC236}">
                <a16:creationId xmlns:a16="http://schemas.microsoft.com/office/drawing/2014/main" id="{0AB26882-FDDF-4065-8482-0E3EA8053964}"/>
              </a:ext>
            </a:extLst>
          </p:cNvPr>
          <p:cNvPicPr>
            <a:picLocks noChangeAspect="1"/>
          </p:cNvPicPr>
          <p:nvPr/>
        </p:nvPicPr>
        <p:blipFill rotWithShape="1">
          <a:blip r:embed="rId3" cstate="print"/>
          <a:srcRect t="14256" b="7967"/>
          <a:stretch/>
        </p:blipFill>
        <p:spPr>
          <a:xfrm>
            <a:off x="6176432" y="643467"/>
            <a:ext cx="5372100" cy="5571066"/>
          </a:xfrm>
          <a:prstGeom prst="rect">
            <a:avLst/>
          </a:prstGeom>
        </p:spPr>
      </p:pic>
    </p:spTree>
    <p:extLst>
      <p:ext uri="{BB962C8B-B14F-4D97-AF65-F5344CB8AC3E}">
        <p14:creationId xmlns:p14="http://schemas.microsoft.com/office/powerpoint/2010/main" val="938789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5A6D-4A02-49B9-BBAB-5973BB409E93}"/>
              </a:ext>
            </a:extLst>
          </p:cNvPr>
          <p:cNvSpPr>
            <a:spLocks noGrp="1"/>
          </p:cNvSpPr>
          <p:nvPr>
            <p:ph type="title"/>
          </p:nvPr>
        </p:nvSpPr>
        <p:spPr>
          <a:xfrm>
            <a:off x="863029" y="1012004"/>
            <a:ext cx="3416158" cy="4795408"/>
          </a:xfrm>
        </p:spPr>
        <p:txBody>
          <a:bodyPr>
            <a:normAutofit/>
          </a:bodyPr>
          <a:lstStyle/>
          <a:p>
            <a:r>
              <a:rPr lang="en-US" sz="4800" u="sng" dirty="0">
                <a:solidFill>
                  <a:srgbClr val="FFFFFF"/>
                </a:solidFill>
                <a:latin typeface="Arial Black" panose="020B0A04020102020204" pitchFamily="34" charset="0"/>
              </a:rPr>
              <a:t>Skeptic’s Toolkit</a:t>
            </a:r>
          </a:p>
        </p:txBody>
      </p:sp>
      <p:graphicFrame>
        <p:nvGraphicFramePr>
          <p:cNvPr id="5" name="Content Placeholder 2">
            <a:extLst>
              <a:ext uri="{FF2B5EF4-FFF2-40B4-BE49-F238E27FC236}">
                <a16:creationId xmlns:a16="http://schemas.microsoft.com/office/drawing/2014/main" id="{C3E5839D-CA28-497E-A727-ADD20E5AA0BE}"/>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104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1000" b="-1000"/>
          </a:stretch>
        </a:blipFill>
        <a:effectLst/>
      </p:bgPr>
    </p:bg>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D6977A4-35C2-448E-9F57-94E993846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443" y="1273214"/>
            <a:ext cx="8835113" cy="4629874"/>
          </a:xfrm>
          <a:prstGeom prst="rect">
            <a:avLst/>
          </a:prstGeom>
        </p:spPr>
      </p:pic>
    </p:spTree>
    <p:extLst>
      <p:ext uri="{BB962C8B-B14F-4D97-AF65-F5344CB8AC3E}">
        <p14:creationId xmlns:p14="http://schemas.microsoft.com/office/powerpoint/2010/main" val="49407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E230AE8A-FBDE-4640-A6DD-AA79A962C806}"/>
              </a:ext>
            </a:extLst>
          </p:cNvPr>
          <p:cNvPicPr>
            <a:picLocks noChangeAspect="1"/>
          </p:cNvPicPr>
          <p:nvPr/>
        </p:nvPicPr>
        <p:blipFill rotWithShape="1">
          <a:blip r:embed="rId2">
            <a:extLst>
              <a:ext uri="{28A0092B-C50C-407E-A947-70E740481C1C}">
                <a14:useLocalDpi xmlns:a14="http://schemas.microsoft.com/office/drawing/2010/main" val="0"/>
              </a:ext>
            </a:extLst>
          </a:blip>
          <a:srcRect t="12145" b="3601"/>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239F5651-730E-432C-8F05-52CB4AE4ADF6}"/>
              </a:ext>
            </a:extLst>
          </p:cNvPr>
          <p:cNvSpPr/>
          <p:nvPr/>
        </p:nvSpPr>
        <p:spPr>
          <a:xfrm>
            <a:off x="827715" y="2854353"/>
            <a:ext cx="10617665" cy="114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544C4-C42C-4995-854E-B34BF719F4CB}"/>
              </a:ext>
            </a:extLst>
          </p:cNvPr>
          <p:cNvSpPr txBox="1"/>
          <p:nvPr/>
        </p:nvSpPr>
        <p:spPr>
          <a:xfrm>
            <a:off x="827715" y="3044278"/>
            <a:ext cx="10712741" cy="769441"/>
          </a:xfrm>
          <a:prstGeom prst="rect">
            <a:avLst/>
          </a:prstGeom>
          <a:noFill/>
        </p:spPr>
        <p:txBody>
          <a:bodyPr wrap="square" rtlCol="0">
            <a:spAutoFit/>
          </a:bodyPr>
          <a:lstStyle/>
          <a:p>
            <a:pPr algn="ctr"/>
            <a:r>
              <a:rPr lang="en-US" sz="4400" dirty="0">
                <a:solidFill>
                  <a:schemeClr val="bg1"/>
                </a:solidFill>
              </a:rPr>
              <a:t>What do all these people have in common? </a:t>
            </a:r>
          </a:p>
        </p:txBody>
      </p:sp>
    </p:spTree>
    <p:extLst>
      <p:ext uri="{BB962C8B-B14F-4D97-AF65-F5344CB8AC3E}">
        <p14:creationId xmlns:p14="http://schemas.microsoft.com/office/powerpoint/2010/main" val="848198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black sign with white text&#10;&#10;Description automatically generated">
            <a:extLst>
              <a:ext uri="{FF2B5EF4-FFF2-40B4-BE49-F238E27FC236}">
                <a16:creationId xmlns:a16="http://schemas.microsoft.com/office/drawing/2014/main" id="{0D087462-C665-4477-9FD8-9A16E7662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46" y="807084"/>
            <a:ext cx="4658147" cy="2631853"/>
          </a:xfrm>
          <a:prstGeom prst="rect">
            <a:avLst/>
          </a:prstGeom>
        </p:spPr>
      </p:pic>
      <p:pic>
        <p:nvPicPr>
          <p:cNvPr id="6" name="Picture 5">
            <a:extLst>
              <a:ext uri="{FF2B5EF4-FFF2-40B4-BE49-F238E27FC236}">
                <a16:creationId xmlns:a16="http://schemas.microsoft.com/office/drawing/2014/main" id="{359EAA20-0971-4002-A8D5-D5454A889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961" y="316598"/>
            <a:ext cx="3602559" cy="3602559"/>
          </a:xfrm>
          <a:prstGeom prst="rect">
            <a:avLst/>
          </a:prstGeom>
        </p:spPr>
      </p:pic>
      <p:sp>
        <p:nvSpPr>
          <p:cNvPr id="2" name="Title 1">
            <a:extLst>
              <a:ext uri="{FF2B5EF4-FFF2-40B4-BE49-F238E27FC236}">
                <a16:creationId xmlns:a16="http://schemas.microsoft.com/office/drawing/2014/main" id="{5D9BB4F5-2E30-4332-87F4-117203124200}"/>
              </a:ext>
            </a:extLst>
          </p:cNvPr>
          <p:cNvSpPr>
            <a:spLocks noGrp="1"/>
          </p:cNvSpPr>
          <p:nvPr>
            <p:ph type="ctrTitle"/>
          </p:nvPr>
        </p:nvSpPr>
        <p:spPr>
          <a:xfrm>
            <a:off x="1437766" y="4377267"/>
            <a:ext cx="9716883" cy="1376515"/>
          </a:xfrm>
        </p:spPr>
        <p:txBody>
          <a:bodyPr>
            <a:normAutofit fontScale="90000"/>
          </a:bodyPr>
          <a:lstStyle/>
          <a:p>
            <a:r>
              <a:rPr lang="en-US" sz="5100" b="1" dirty="0">
                <a:solidFill>
                  <a:srgbClr val="FEFFFF"/>
                </a:solidFill>
              </a:rPr>
              <a:t>Skepticism and Existential Threats</a:t>
            </a:r>
            <a:br>
              <a:rPr lang="en-US" sz="5100" b="1" dirty="0">
                <a:solidFill>
                  <a:srgbClr val="FEFFFF"/>
                </a:solidFill>
              </a:rPr>
            </a:br>
            <a:r>
              <a:rPr lang="en-US" sz="5100" b="1" dirty="0">
                <a:solidFill>
                  <a:srgbClr val="FEFFFF"/>
                </a:solidFill>
              </a:rPr>
              <a:t>in the Age of Fake News</a:t>
            </a:r>
            <a:endParaRPr lang="en-US" sz="3900" b="1" dirty="0">
              <a:solidFill>
                <a:srgbClr val="FEFFFF"/>
              </a:solidFill>
            </a:endParaRPr>
          </a:p>
        </p:txBody>
      </p:sp>
      <p:sp>
        <p:nvSpPr>
          <p:cNvPr id="3" name="Subtitle 2">
            <a:extLst>
              <a:ext uri="{FF2B5EF4-FFF2-40B4-BE49-F238E27FC236}">
                <a16:creationId xmlns:a16="http://schemas.microsoft.com/office/drawing/2014/main" id="{D1E31FA6-E0E3-45B6-B0F0-EF6B0E710F37}"/>
              </a:ext>
            </a:extLst>
          </p:cNvPr>
          <p:cNvSpPr>
            <a:spLocks noGrp="1"/>
          </p:cNvSpPr>
          <p:nvPr>
            <p:ph type="subTitle" idx="1"/>
          </p:nvPr>
        </p:nvSpPr>
        <p:spPr>
          <a:xfrm>
            <a:off x="1775906" y="2948240"/>
            <a:ext cx="2364403" cy="538211"/>
          </a:xfrm>
        </p:spPr>
        <p:txBody>
          <a:bodyPr anchor="t">
            <a:normAutofit/>
          </a:bodyPr>
          <a:lstStyle/>
          <a:p>
            <a:pPr algn="l">
              <a:lnSpc>
                <a:spcPct val="120000"/>
              </a:lnSpc>
              <a:spcBef>
                <a:spcPts val="0"/>
              </a:spcBef>
            </a:pPr>
            <a:r>
              <a:rPr lang="en-US" sz="2000" b="1" dirty="0">
                <a:solidFill>
                  <a:schemeClr val="accent1"/>
                </a:solidFill>
              </a:rPr>
              <a:t>www.patorrez.com</a:t>
            </a:r>
            <a:endParaRPr lang="en-US" sz="2000" dirty="0">
              <a:solidFill>
                <a:schemeClr val="accent1"/>
              </a:solidFill>
            </a:endParaRPr>
          </a:p>
        </p:txBody>
      </p:sp>
    </p:spTree>
    <p:extLst>
      <p:ext uri="{BB962C8B-B14F-4D97-AF65-F5344CB8AC3E}">
        <p14:creationId xmlns:p14="http://schemas.microsoft.com/office/powerpoint/2010/main" val="286241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E230AE8A-FBDE-4640-A6DD-AA79A962C806}"/>
              </a:ext>
            </a:extLst>
          </p:cNvPr>
          <p:cNvPicPr>
            <a:picLocks noChangeAspect="1"/>
          </p:cNvPicPr>
          <p:nvPr/>
        </p:nvPicPr>
        <p:blipFill rotWithShape="1">
          <a:blip r:embed="rId2">
            <a:extLst>
              <a:ext uri="{28A0092B-C50C-407E-A947-70E740481C1C}">
                <a14:useLocalDpi xmlns:a14="http://schemas.microsoft.com/office/drawing/2010/main" val="0"/>
              </a:ext>
            </a:extLst>
          </a:blip>
          <a:srcRect t="12145" b="3601"/>
          <a:stretch/>
        </p:blipFill>
        <p:spPr>
          <a:xfrm>
            <a:off x="20" y="1282"/>
            <a:ext cx="12191980" cy="6856718"/>
          </a:xfrm>
          <a:prstGeom prst="rect">
            <a:avLst/>
          </a:prstGeom>
        </p:spPr>
      </p:pic>
    </p:spTree>
    <p:extLst>
      <p:ext uri="{BB962C8B-B14F-4D97-AF65-F5344CB8AC3E}">
        <p14:creationId xmlns:p14="http://schemas.microsoft.com/office/powerpoint/2010/main" val="6455676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1593</Words>
  <Application>Microsoft Office PowerPoint</Application>
  <PresentationFormat>Widescreen</PresentationFormat>
  <Paragraphs>99</Paragraphs>
  <Slides>80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Arial Black</vt:lpstr>
      <vt:lpstr>Calibri</vt:lpstr>
      <vt:lpstr>Calibri Light</vt:lpstr>
      <vt:lpstr>Times New Roman</vt:lpstr>
      <vt:lpstr>1_Office Theme</vt:lpstr>
      <vt:lpstr>Office Theme</vt:lpstr>
      <vt:lpstr>Skepticism and Existential Threats in the Age of Fake News</vt:lpstr>
      <vt:lpstr>WE’RE ALL GONNA DIE!!!!!!!!!!!!!!!! (And probably* not from COVID-19)</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“Uncanny Valley”</vt:lpstr>
      <vt:lpstr>PowerPoint Presentation</vt:lpstr>
      <vt:lpstr>The “Uncanny Valley”</vt:lpstr>
      <vt:lpstr>The “Uncanny Valley”</vt:lpstr>
      <vt:lpstr>The “Uncanny Valley”</vt:lpstr>
      <vt:lpstr>PowerPoint Presentation</vt:lpstr>
      <vt:lpstr>PowerPoint Presentation</vt:lpstr>
      <vt:lpstr>PowerPoint Presentation</vt:lpstr>
      <vt:lpstr>PowerPoint Presentation</vt:lpstr>
      <vt:lpstr>PowerPoint Presentation</vt:lpstr>
      <vt:lpstr>PowerPoint Presentation</vt:lpstr>
      <vt:lpstr>http://climate.envsci.rutgers.edu/robock/robock_res.html#nw</vt:lpstr>
      <vt:lpstr>PowerPoint Presentation</vt:lpstr>
      <vt:lpstr>PowerPoint Presentation</vt:lpstr>
      <vt:lpstr>17</vt:lpstr>
      <vt:lpstr>14</vt:lpstr>
      <vt:lpstr>9</vt:lpstr>
      <vt:lpstr>7</vt:lpstr>
      <vt:lpstr>5</vt:lpstr>
      <vt:lpstr>6</vt:lpstr>
      <vt:lpstr>5</vt:lpstr>
      <vt:lpstr>3</vt:lpstr>
      <vt:lpstr>2 ½</vt:lpstr>
      <vt:lpstr>2</vt:lpstr>
      <vt:lpstr>100 seconds</vt:lpstr>
      <vt:lpstr>Bulletin of the Atomic Scientists - January 23, 2020</vt:lpstr>
      <vt:lpstr>Bulletin of the Atomic Scientists - January 23, 2020</vt:lpstr>
      <vt:lpstr>PowerPoint Presentation</vt:lpstr>
      <vt:lpstr>PowerPoint Presentation</vt:lpstr>
      <vt:lpstr>PowerPoint Presentation</vt:lpstr>
      <vt:lpstr>Skeptic’s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Skeptic’s Toolkit</vt:lpstr>
      <vt:lpstr>Skeptic’s Toolkit</vt:lpstr>
      <vt:lpstr>Understand first, argue second</vt:lpstr>
      <vt:lpstr>PowerPoint Presentation</vt:lpstr>
      <vt:lpstr>PowerPoint Presentation</vt:lpstr>
      <vt:lpstr>PowerPoint Presentation</vt:lpstr>
      <vt:lpstr>PowerPoint Presentation</vt:lpstr>
      <vt:lpstr>Skeptic’s Toolkit</vt:lpstr>
      <vt:lpstr>Skeptic’s Toolkit</vt:lpstr>
      <vt:lpstr>PowerPoint Presentation</vt:lpstr>
      <vt:lpstr>Skeptic’s Toolkit</vt:lpstr>
      <vt:lpstr>PowerPoint Presentation</vt:lpstr>
      <vt:lpstr>Skepticism and Existential Threats in the Age of Fake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Skepticism and Existential Threats in the Age of Fake News</dc:title>
  <dc:creator>Andrew Torrez</dc:creator>
  <cp:lastModifiedBy>Andrew Torrez</cp:lastModifiedBy>
  <cp:revision>6</cp:revision>
  <dcterms:created xsi:type="dcterms:W3CDTF">2020-07-21T03:05:29Z</dcterms:created>
  <dcterms:modified xsi:type="dcterms:W3CDTF">2020-07-21T03:42:53Z</dcterms:modified>
</cp:coreProperties>
</file>