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77" r:id="rId5"/>
    <p:sldId id="278" r:id="rId6"/>
    <p:sldId id="260" r:id="rId7"/>
    <p:sldId id="263" r:id="rId8"/>
    <p:sldId id="281" r:id="rId9"/>
    <p:sldId id="286" r:id="rId10"/>
    <p:sldId id="282" r:id="rId11"/>
    <p:sldId id="284" r:id="rId12"/>
    <p:sldId id="283" r:id="rId13"/>
    <p:sldId id="285" r:id="rId14"/>
    <p:sldId id="289" r:id="rId15"/>
    <p:sldId id="279" r:id="rId16"/>
    <p:sldId id="264" r:id="rId17"/>
    <p:sldId id="280" r:id="rId18"/>
    <p:sldId id="265" r:id="rId19"/>
    <p:sldId id="266" r:id="rId20"/>
    <p:sldId id="267" r:id="rId21"/>
    <p:sldId id="268" r:id="rId22"/>
    <p:sldId id="269" r:id="rId23"/>
    <p:sldId id="276" r:id="rId24"/>
    <p:sldId id="262" r:id="rId25"/>
    <p:sldId id="287" r:id="rId26"/>
    <p:sldId id="270" r:id="rId27"/>
    <p:sldId id="271" r:id="rId28"/>
    <p:sldId id="272" r:id="rId29"/>
    <p:sldId id="273" r:id="rId30"/>
    <p:sldId id="274" r:id="rId31"/>
    <p:sldId id="275" r:id="rId32"/>
    <p:sldId id="288" r:id="rId33"/>
    <p:sldId id="290" r:id="rId34"/>
    <p:sldId id="291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fif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f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f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f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f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7DB63-89BB-4000-B3F6-6E3061AED5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3883741"/>
            <a:ext cx="8676222" cy="133595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err="1"/>
              <a:t>Udaloy</a:t>
            </a:r>
            <a:r>
              <a:rPr lang="en-US" sz="4400"/>
              <a:t> DDG</a:t>
            </a:r>
            <a:br>
              <a:rPr lang="en-US" sz="4400"/>
            </a:br>
            <a:r>
              <a:rPr lang="en-US" sz="4400"/>
              <a:t>Project 1155 “Fregat”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E849B7-0BA6-4306-B2B4-FA3373BC2D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5295900"/>
            <a:ext cx="8676222" cy="682113"/>
          </a:xfrm>
        </p:spPr>
        <p:txBody>
          <a:bodyPr>
            <a:normAutofit/>
          </a:bodyPr>
          <a:lstStyle/>
          <a:p>
            <a:r>
              <a:rPr lang="en-US" dirty="0"/>
              <a:t>A Sub Brief</a:t>
            </a:r>
          </a:p>
        </p:txBody>
      </p:sp>
      <p:pic>
        <p:nvPicPr>
          <p:cNvPr id="6" name="Picture 5" descr="A large ship in the water&#10;&#10;Description automatically generated with medium confidence">
            <a:extLst>
              <a:ext uri="{FF2B5EF4-FFF2-40B4-BE49-F238E27FC236}">
                <a16:creationId xmlns:a16="http://schemas.microsoft.com/office/drawing/2014/main" id="{BD5474D2-0DB3-4B0D-BC4C-327D5DCC79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98" r="-2" b="14183"/>
          <a:stretch/>
        </p:blipFill>
        <p:spPr>
          <a:xfrm>
            <a:off x="2711334" y="824487"/>
            <a:ext cx="6769332" cy="2983054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476747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7D9EC-B5B2-4B76-B8D3-371E20C18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75" y="600269"/>
            <a:ext cx="3643675" cy="1905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SS-N-14 Silex missile</a:t>
            </a:r>
            <a:br>
              <a:rPr lang="en-US" sz="2400" dirty="0"/>
            </a:br>
            <a:r>
              <a:rPr lang="en-US" sz="2400" dirty="0"/>
              <a:t>‘</a:t>
            </a:r>
            <a:r>
              <a:rPr lang="en-US" sz="2400" dirty="0" err="1"/>
              <a:t>Metel</a:t>
            </a:r>
            <a:r>
              <a:rPr lang="en-US" sz="2400" dirty="0"/>
              <a:t>’ (snowstorm) launcher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D51E4-3417-4176-AFEA-4C8C43E8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 anchor="t">
            <a:normAutofit/>
          </a:bodyPr>
          <a:lstStyle/>
          <a:p>
            <a:r>
              <a:rPr lang="en-US" sz="1800"/>
              <a:t>1969 entered service in Russian navy</a:t>
            </a:r>
          </a:p>
          <a:p>
            <a:r>
              <a:rPr lang="en-US" sz="1800"/>
              <a:t>Solid fuel rocket motor</a:t>
            </a:r>
          </a:p>
          <a:p>
            <a:r>
              <a:rPr lang="en-US" sz="1800"/>
              <a:t>10 – 90km Anti-ship range</a:t>
            </a:r>
          </a:p>
          <a:p>
            <a:r>
              <a:rPr lang="en-US" sz="1800"/>
              <a:t>5 – 50km ASW range</a:t>
            </a:r>
          </a:p>
          <a:p>
            <a:r>
              <a:rPr lang="en-US" sz="1800"/>
              <a:t>Nuclear capable</a:t>
            </a:r>
          </a:p>
          <a:p>
            <a:r>
              <a:rPr lang="en-US" sz="1800"/>
              <a:t>Torpedo or High Explosive payload</a:t>
            </a:r>
          </a:p>
        </p:txBody>
      </p:sp>
      <p:pic>
        <p:nvPicPr>
          <p:cNvPr id="5" name="Picture 4" descr="A picture containing boat&#10;&#10;Description automatically generated">
            <a:extLst>
              <a:ext uri="{FF2B5EF4-FFF2-40B4-BE49-F238E27FC236}">
                <a16:creationId xmlns:a16="http://schemas.microsoft.com/office/drawing/2014/main" id="{3016564C-F6D0-4E69-ABC4-61B006277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994" y="675242"/>
            <a:ext cx="6916633" cy="5187474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035422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7957D-C6A8-40CF-B446-36E194112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821" y="147669"/>
            <a:ext cx="9905998" cy="1905000"/>
          </a:xfrm>
        </p:spPr>
        <p:txBody>
          <a:bodyPr/>
          <a:lstStyle/>
          <a:p>
            <a:r>
              <a:rPr lang="en-US" b="1" dirty="0"/>
              <a:t>Other ASW weapons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92C2A-D04D-46A1-AF1B-232FC0D87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124" y="2116493"/>
            <a:ext cx="5026122" cy="1905001"/>
          </a:xfrm>
        </p:spPr>
        <p:txBody>
          <a:bodyPr/>
          <a:lstStyle/>
          <a:p>
            <a:r>
              <a:rPr lang="en-US" dirty="0"/>
              <a:t>2x4 53cm torpedo tubes</a:t>
            </a:r>
          </a:p>
          <a:p>
            <a:r>
              <a:rPr lang="en-US" dirty="0"/>
              <a:t>Type 53 and type 65 ASW torpedoes</a:t>
            </a:r>
          </a:p>
          <a:p>
            <a:r>
              <a:rPr lang="en-US" dirty="0"/>
              <a:t>50 km range</a:t>
            </a:r>
          </a:p>
          <a:p>
            <a:r>
              <a:rPr lang="en-US" dirty="0"/>
              <a:t>50 knots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EC1C10-A572-4222-ACCE-3655061B8C17}"/>
              </a:ext>
            </a:extLst>
          </p:cNvPr>
          <p:cNvSpPr txBox="1">
            <a:spLocks/>
          </p:cNvSpPr>
          <p:nvPr/>
        </p:nvSpPr>
        <p:spPr>
          <a:xfrm>
            <a:off x="5753846" y="4513683"/>
            <a:ext cx="5026122" cy="1905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2x RBU-6000 (12000 </a:t>
            </a:r>
            <a:r>
              <a:rPr lang="en-US" dirty="0" err="1"/>
              <a:t>udaloy</a:t>
            </a:r>
            <a:r>
              <a:rPr lang="en-US" dirty="0"/>
              <a:t> II)</a:t>
            </a:r>
          </a:p>
          <a:p>
            <a:r>
              <a:rPr lang="en-US" dirty="0"/>
              <a:t>Rocket bomb unit</a:t>
            </a:r>
          </a:p>
          <a:p>
            <a:r>
              <a:rPr lang="en-US" dirty="0"/>
              <a:t>43-pound shaped charge</a:t>
            </a:r>
          </a:p>
        </p:txBody>
      </p:sp>
      <p:pic>
        <p:nvPicPr>
          <p:cNvPr id="6" name="Picture 5" descr="Barrels stacked on top of each other&#10;&#10;Description automatically generated with low confidence">
            <a:extLst>
              <a:ext uri="{FF2B5EF4-FFF2-40B4-BE49-F238E27FC236}">
                <a16:creationId xmlns:a16="http://schemas.microsoft.com/office/drawing/2014/main" id="{0E452BA9-C067-4A7B-B67C-C058C8861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162" y="758891"/>
            <a:ext cx="4514850" cy="32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picture containing water, sky, outdoor, fire&#10;&#10;Description automatically generated">
            <a:extLst>
              <a:ext uri="{FF2B5EF4-FFF2-40B4-BE49-F238E27FC236}">
                <a16:creationId xmlns:a16="http://schemas.microsoft.com/office/drawing/2014/main" id="{23E69896-7C72-49BA-906A-232E822D4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869" y="4149142"/>
            <a:ext cx="3446159" cy="226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66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4AD7-85BD-4BB9-9280-3ADC70A9B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620" y="609600"/>
            <a:ext cx="5035452" cy="1012371"/>
          </a:xfrm>
        </p:spPr>
        <p:txBody>
          <a:bodyPr/>
          <a:lstStyle/>
          <a:p>
            <a:r>
              <a:rPr lang="en-US" b="1" dirty="0"/>
              <a:t>Naval guns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60517-0943-41D2-9C23-EC7D36EDE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0230" y="1856792"/>
            <a:ext cx="4755534" cy="1405812"/>
          </a:xfrm>
        </p:spPr>
        <p:txBody>
          <a:bodyPr/>
          <a:lstStyle/>
          <a:p>
            <a:r>
              <a:rPr lang="en-US" dirty="0"/>
              <a:t>2x AK-100mm dual purpose cannons</a:t>
            </a:r>
          </a:p>
          <a:p>
            <a:r>
              <a:rPr lang="en-US" dirty="0"/>
              <a:t>60 rounds/min</a:t>
            </a:r>
          </a:p>
          <a:p>
            <a:r>
              <a:rPr lang="en-US" dirty="0"/>
              <a:t>27kg (~59 pound) HE shell</a:t>
            </a:r>
          </a:p>
        </p:txBody>
      </p:sp>
      <p:pic>
        <p:nvPicPr>
          <p:cNvPr id="5" name="Picture 4" descr="A picture containing boat, water, outdoor, watercraft&#10;&#10;Description automatically generated">
            <a:extLst>
              <a:ext uri="{FF2B5EF4-FFF2-40B4-BE49-F238E27FC236}">
                <a16:creationId xmlns:a16="http://schemas.microsoft.com/office/drawing/2014/main" id="{7461FEC4-C9B3-4C94-8BA2-7C2621F83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764" y="609600"/>
            <a:ext cx="4445616" cy="29202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25B241B-BE0A-4761-98B4-C58D58A55A8F}"/>
              </a:ext>
            </a:extLst>
          </p:cNvPr>
          <p:cNvSpPr txBox="1">
            <a:spLocks/>
          </p:cNvSpPr>
          <p:nvPr/>
        </p:nvSpPr>
        <p:spPr>
          <a:xfrm>
            <a:off x="4293038" y="3921968"/>
            <a:ext cx="4755534" cy="1405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4x AK-630 close in weapon system</a:t>
            </a:r>
          </a:p>
          <a:p>
            <a:r>
              <a:rPr lang="en-US" dirty="0"/>
              <a:t>6-barrel rotary cannon</a:t>
            </a:r>
          </a:p>
          <a:p>
            <a:r>
              <a:rPr lang="en-US" dirty="0"/>
              <a:t>30mm shell</a:t>
            </a:r>
          </a:p>
          <a:p>
            <a:r>
              <a:rPr lang="en-US" dirty="0"/>
              <a:t>Radar directed by MR-123 system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7CE016-26DC-4F90-9642-C9B04687F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55" y="3845999"/>
            <a:ext cx="3309257" cy="2198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picture containing dirty&#10;&#10;Description automatically generated">
            <a:extLst>
              <a:ext uri="{FF2B5EF4-FFF2-40B4-BE49-F238E27FC236}">
                <a16:creationId xmlns:a16="http://schemas.microsoft.com/office/drawing/2014/main" id="{5F9B0A1B-4DAF-40F8-87E4-0190E02E1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7787" y="3704252"/>
            <a:ext cx="3309258" cy="2481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6977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4342-DC17-4E2D-9FE9-15EB39BF1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214" y="389667"/>
            <a:ext cx="4952999" cy="1905000"/>
          </a:xfrm>
        </p:spPr>
        <p:txBody>
          <a:bodyPr/>
          <a:lstStyle/>
          <a:p>
            <a:pPr algn="ctr"/>
            <a:r>
              <a:rPr lang="en-US" b="1" dirty="0"/>
              <a:t>Anti-air weapons</a:t>
            </a:r>
            <a:br>
              <a:rPr lang="en-US" b="1" dirty="0"/>
            </a:br>
            <a:r>
              <a:rPr lang="en-US" b="1" dirty="0"/>
              <a:t> and Fire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DA188-4297-4BD7-A377-D69C342B7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2648" y="2015963"/>
            <a:ext cx="4954587" cy="166706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SA-N-9 Gauntlet missile ‘dagger’</a:t>
            </a:r>
          </a:p>
          <a:p>
            <a:r>
              <a:rPr lang="en-US" dirty="0"/>
              <a:t>8x vertical launchers</a:t>
            </a:r>
          </a:p>
          <a:p>
            <a:r>
              <a:rPr lang="en-US" dirty="0"/>
              <a:t>9-mile effective range</a:t>
            </a:r>
          </a:p>
          <a:p>
            <a:r>
              <a:rPr lang="en-US" dirty="0"/>
              <a:t>Highly lethal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1B1C8D8-6063-431A-A66D-75A15473BFAA}"/>
              </a:ext>
            </a:extLst>
          </p:cNvPr>
          <p:cNvSpPr txBox="1">
            <a:spLocks/>
          </p:cNvSpPr>
          <p:nvPr/>
        </p:nvSpPr>
        <p:spPr>
          <a:xfrm>
            <a:off x="3701113" y="4292243"/>
            <a:ext cx="4007119" cy="1667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3R95 Fire Control Radar</a:t>
            </a:r>
          </a:p>
          <a:p>
            <a:r>
              <a:rPr lang="en-US" dirty="0"/>
              <a:t>“Cross Swords”</a:t>
            </a:r>
          </a:p>
          <a:p>
            <a:r>
              <a:rPr lang="en-US" dirty="0"/>
              <a:t>28-mile range</a:t>
            </a:r>
          </a:p>
        </p:txBody>
      </p:sp>
      <p:pic>
        <p:nvPicPr>
          <p:cNvPr id="6" name="Picture 5" descr="A picture containing sky, boat, outdoor, water&#10;&#10;Description automatically generated">
            <a:extLst>
              <a:ext uri="{FF2B5EF4-FFF2-40B4-BE49-F238E27FC236}">
                <a16:creationId xmlns:a16="http://schemas.microsoft.com/office/drawing/2014/main" id="{3D8D9C23-498F-4FFE-AD2D-B2A221FA2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61" y="3920963"/>
            <a:ext cx="3212841" cy="2409631"/>
          </a:xfrm>
          <a:prstGeom prst="rect">
            <a:avLst/>
          </a:prstGeom>
        </p:spPr>
      </p:pic>
      <p:pic>
        <p:nvPicPr>
          <p:cNvPr id="8" name="Picture 7" descr="A large ship in the water&#10;&#10;Description automatically generated with low confidence">
            <a:extLst>
              <a:ext uri="{FF2B5EF4-FFF2-40B4-BE49-F238E27FC236}">
                <a16:creationId xmlns:a16="http://schemas.microsoft.com/office/drawing/2014/main" id="{1CF8AE39-2514-4CED-AACD-A7B01CC29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788" y="640871"/>
            <a:ext cx="5126751" cy="3367631"/>
          </a:xfrm>
          <a:prstGeom prst="rect">
            <a:avLst/>
          </a:prstGeom>
        </p:spPr>
      </p:pic>
      <p:pic>
        <p:nvPicPr>
          <p:cNvPr id="10" name="Picture 9" descr="A picture containing sky, boat, outdoor, ship&#10;&#10;Description automatically generated">
            <a:extLst>
              <a:ext uri="{FF2B5EF4-FFF2-40B4-BE49-F238E27FC236}">
                <a16:creationId xmlns:a16="http://schemas.microsoft.com/office/drawing/2014/main" id="{CCEE2926-AC10-4919-A955-D1DDE7840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157" y="4116853"/>
            <a:ext cx="4186989" cy="2353088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7F253F95-5713-48B7-8DD4-F912744967E2}"/>
              </a:ext>
            </a:extLst>
          </p:cNvPr>
          <p:cNvSpPr/>
          <p:nvPr/>
        </p:nvSpPr>
        <p:spPr>
          <a:xfrm>
            <a:off x="8033084" y="4355432"/>
            <a:ext cx="489284" cy="7940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880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9CDB7-715F-4BC8-8850-3323235F2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372" y="662474"/>
            <a:ext cx="9905998" cy="1143000"/>
          </a:xfrm>
        </p:spPr>
        <p:txBody>
          <a:bodyPr/>
          <a:lstStyle/>
          <a:p>
            <a:r>
              <a:rPr lang="en-US" b="1" dirty="0"/>
              <a:t>Ka-27 Helix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E2898-0854-4DBE-BDE2-09F1BFCAC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898" y="2284444"/>
            <a:ext cx="6127135" cy="4265646"/>
          </a:xfrm>
        </p:spPr>
        <p:txBody>
          <a:bodyPr>
            <a:normAutofit/>
          </a:bodyPr>
          <a:lstStyle/>
          <a:p>
            <a:r>
              <a:rPr lang="en-US" dirty="0"/>
              <a:t>Replaced the KA-25 Hormone in 1982</a:t>
            </a:r>
          </a:p>
          <a:p>
            <a:r>
              <a:rPr lang="en-US" dirty="0"/>
              <a:t>Twin engine</a:t>
            </a:r>
          </a:p>
          <a:p>
            <a:r>
              <a:rPr lang="en-US" dirty="0"/>
              <a:t>Coaxial rotor removes need for tail rotor</a:t>
            </a:r>
          </a:p>
          <a:p>
            <a:r>
              <a:rPr lang="en-US" dirty="0"/>
              <a:t>150 kts for 500 miles</a:t>
            </a:r>
          </a:p>
          <a:p>
            <a:r>
              <a:rPr lang="en-US" dirty="0"/>
              <a:t>Naval variants includes radar, ESM, sonar and MAD systems</a:t>
            </a:r>
          </a:p>
          <a:p>
            <a:r>
              <a:rPr lang="en-US" dirty="0"/>
              <a:t>Drops torpedoes and sonobuoys for ASW warfare</a:t>
            </a:r>
          </a:p>
          <a:p>
            <a:endParaRPr lang="en-US" dirty="0"/>
          </a:p>
        </p:txBody>
      </p:sp>
      <p:pic>
        <p:nvPicPr>
          <p:cNvPr id="5" name="Picture 4" descr="A helicopter in the air&#10;&#10;Description automatically generated with medium confidence">
            <a:extLst>
              <a:ext uri="{FF2B5EF4-FFF2-40B4-BE49-F238E27FC236}">
                <a16:creationId xmlns:a16="http://schemas.microsoft.com/office/drawing/2014/main" id="{3AC7FFA5-0045-404C-9EC0-A16B53DBF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583" y="316993"/>
            <a:ext cx="5067293" cy="3415252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EFC37AD3-1E88-4729-A050-77C1236F3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633" y="3442747"/>
            <a:ext cx="4098126" cy="324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24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9BDBD-3D82-49B8-B384-30E3AB5A5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>
            <a:normAutofit/>
          </a:bodyPr>
          <a:lstStyle/>
          <a:p>
            <a:r>
              <a:rPr lang="en-US" b="1" dirty="0"/>
              <a:t>COGAG</a:t>
            </a:r>
            <a:br>
              <a:rPr lang="en-US" dirty="0"/>
            </a:br>
            <a:r>
              <a:rPr lang="en-US" dirty="0"/>
              <a:t>combined Gas turbine and Gas Turbine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EA65B-1F51-451C-A0A6-633E09404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5" y="2666999"/>
            <a:ext cx="5122606" cy="3216276"/>
          </a:xfrm>
        </p:spPr>
        <p:txBody>
          <a:bodyPr anchor="t">
            <a:normAutofit/>
          </a:bodyPr>
          <a:lstStyle/>
          <a:p>
            <a:r>
              <a:rPr lang="en-US" dirty="0"/>
              <a:t>Two gas turbines per shaft</a:t>
            </a:r>
          </a:p>
          <a:p>
            <a:r>
              <a:rPr lang="en-US" dirty="0"/>
              <a:t>Gas turbines are most efficient operating at near max capacity</a:t>
            </a:r>
          </a:p>
          <a:p>
            <a:r>
              <a:rPr lang="en-US" dirty="0"/>
              <a:t>Cruise turbine runs continuously at full power</a:t>
            </a:r>
          </a:p>
          <a:p>
            <a:r>
              <a:rPr lang="en-US" dirty="0"/>
              <a:t>high pressure “boost” turbine is added for high-speed operations</a:t>
            </a:r>
          </a:p>
          <a:p>
            <a:r>
              <a:rPr lang="en-US" dirty="0"/>
              <a:t>60,000 shaft horsepower (each shaft)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442BE8C-B3B1-4AF2-88B8-5B14CF8AE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92" y="1350814"/>
            <a:ext cx="5451627" cy="3836330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714583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7A731-3908-4E9D-A2EF-D5CC37B5D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742" y="641289"/>
            <a:ext cx="6393115" cy="1015674"/>
          </a:xfrm>
        </p:spPr>
        <p:txBody>
          <a:bodyPr>
            <a:normAutofit/>
          </a:bodyPr>
          <a:lstStyle/>
          <a:p>
            <a:r>
              <a:rPr lang="en-US" dirty="0"/>
              <a:t>Vice-Admiral </a:t>
            </a:r>
            <a:r>
              <a:rPr lang="en-US" dirty="0" err="1"/>
              <a:t>Kulakov</a:t>
            </a:r>
            <a:endParaRPr lang="en-US" dirty="0"/>
          </a:p>
        </p:txBody>
      </p:sp>
      <p:pic>
        <p:nvPicPr>
          <p:cNvPr id="9" name="Picture 8" descr="A picture containing text, water, boat, outdoor&#10;&#10;Description automatically generated">
            <a:extLst>
              <a:ext uri="{FF2B5EF4-FFF2-40B4-BE49-F238E27FC236}">
                <a16:creationId xmlns:a16="http://schemas.microsoft.com/office/drawing/2014/main" id="{5BECCFEC-DD0C-4928-A8CA-344AA988E2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44" r="11308" b="-5"/>
          <a:stretch/>
        </p:blipFill>
        <p:spPr>
          <a:xfrm>
            <a:off x="1010936" y="572469"/>
            <a:ext cx="2991801" cy="267788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5" name="Picture 4" descr="A picture containing water, sky, outdoor, sunset&#10;&#10;Description automatically generated">
            <a:extLst>
              <a:ext uri="{FF2B5EF4-FFF2-40B4-BE49-F238E27FC236}">
                <a16:creationId xmlns:a16="http://schemas.microsoft.com/office/drawing/2014/main" id="{AAD1ADBB-0527-4272-B7DA-21F1FE5A92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89" r="15540" b="5"/>
          <a:stretch/>
        </p:blipFill>
        <p:spPr>
          <a:xfrm>
            <a:off x="1007930" y="3429967"/>
            <a:ext cx="2991801" cy="267788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04A5E-3A68-418B-98B6-94850A743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717" y="2237984"/>
            <a:ext cx="6393116" cy="3978727"/>
          </a:xfrm>
        </p:spPr>
        <p:txBody>
          <a:bodyPr>
            <a:normAutofit/>
          </a:bodyPr>
          <a:lstStyle/>
          <a:p>
            <a:r>
              <a:rPr lang="en-US"/>
              <a:t>Keel laid 4 November 1977</a:t>
            </a:r>
          </a:p>
          <a:p>
            <a:r>
              <a:rPr lang="en-US"/>
              <a:t>Launched 16 May 1980</a:t>
            </a:r>
          </a:p>
          <a:p>
            <a:r>
              <a:rPr lang="en-US"/>
              <a:t>Commissioned 29 December 1981</a:t>
            </a:r>
          </a:p>
          <a:p>
            <a:r>
              <a:rPr lang="en-US"/>
              <a:t>Drydocked for repairs 1991</a:t>
            </a:r>
          </a:p>
          <a:p>
            <a:r>
              <a:rPr lang="en-US"/>
              <a:t>Return to service in 2010</a:t>
            </a:r>
          </a:p>
          <a:p>
            <a:r>
              <a:rPr lang="en-US"/>
              <a:t>2011 fire minor damage in port</a:t>
            </a:r>
          </a:p>
          <a:p>
            <a:r>
              <a:rPr lang="en-US"/>
              <a:t>2011 tested new KA-52 Helo</a:t>
            </a:r>
          </a:p>
        </p:txBody>
      </p:sp>
      <p:pic>
        <p:nvPicPr>
          <p:cNvPr id="11" name="Picture 10" descr="A picture containing water, outdoor, boat, ocean&#10;&#10;Description automatically generated">
            <a:extLst>
              <a:ext uri="{FF2B5EF4-FFF2-40B4-BE49-F238E27FC236}">
                <a16:creationId xmlns:a16="http://schemas.microsoft.com/office/drawing/2014/main" id="{0620BBE5-0EF5-4E56-8CBB-89381A17B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1202" y="1510782"/>
            <a:ext cx="3003908" cy="2127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89928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7A731-3908-4E9D-A2EF-D5CC37B5D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r>
              <a:rPr lang="en-US" sz="2800"/>
              <a:t>Vice-Admiral Kulakov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04A5E-3A68-418B-98B6-94850A743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>
            <a:normAutofit fontScale="92500" lnSpcReduction="10000"/>
          </a:bodyPr>
          <a:lstStyle/>
          <a:p>
            <a:endParaRPr lang="en-US" sz="1800" dirty="0"/>
          </a:p>
          <a:p>
            <a:r>
              <a:rPr lang="en-US" sz="1800" dirty="0"/>
              <a:t>2012 Anti piracy deployment to gulf of Aden, UK visit</a:t>
            </a:r>
          </a:p>
          <a:p>
            <a:r>
              <a:rPr lang="en-US" sz="1800" dirty="0"/>
              <a:t>2014 deployed to Norwegian sea</a:t>
            </a:r>
          </a:p>
          <a:p>
            <a:r>
              <a:rPr lang="en-US" sz="1800" dirty="0"/>
              <a:t>2016 Med. Sea tour</a:t>
            </a:r>
          </a:p>
          <a:p>
            <a:r>
              <a:rPr lang="en-US" sz="1800" dirty="0"/>
              <a:t>2018 sailed northern sea route to Pacific fleet</a:t>
            </a:r>
          </a:p>
          <a:p>
            <a:r>
              <a:rPr lang="en-US" sz="1800" dirty="0"/>
              <a:t>2020 deployed to med. Sea</a:t>
            </a:r>
          </a:p>
          <a:p>
            <a:r>
              <a:rPr lang="en-US" sz="1800" dirty="0"/>
              <a:t>2021 in service in Northern Fleet</a:t>
            </a:r>
          </a:p>
        </p:txBody>
      </p:sp>
      <p:pic>
        <p:nvPicPr>
          <p:cNvPr id="6" name="Picture 5" descr="A large ship in the water&#10;&#10;Description automatically generated with low confidence">
            <a:extLst>
              <a:ext uri="{FF2B5EF4-FFF2-40B4-BE49-F238E27FC236}">
                <a16:creationId xmlns:a16="http://schemas.microsoft.com/office/drawing/2014/main" id="{237C5E67-A632-48DE-AD86-9ECECABEA8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4" r="5107"/>
          <a:stretch/>
        </p:blipFill>
        <p:spPr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902405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7A731-3908-4E9D-A2EF-D5CC37B5D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Marshal </a:t>
            </a:r>
            <a:r>
              <a:rPr lang="en-US" dirty="0" err="1"/>
              <a:t>Vasliyevsky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04A5E-3A68-418B-98B6-94850A743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Keel laid 22 April 1979</a:t>
            </a:r>
          </a:p>
          <a:p>
            <a:r>
              <a:rPr lang="en-US" dirty="0"/>
              <a:t>Launched 19 December 1981</a:t>
            </a:r>
          </a:p>
          <a:p>
            <a:r>
              <a:rPr lang="en-US" dirty="0"/>
              <a:t>Commissioned 8 December 1983</a:t>
            </a:r>
          </a:p>
          <a:p>
            <a:r>
              <a:rPr lang="en-US" dirty="0"/>
              <a:t>Assigned to Northern Fleet 1984</a:t>
            </a:r>
          </a:p>
          <a:p>
            <a:r>
              <a:rPr lang="en-US" dirty="0"/>
              <a:t>Multiple North Atlantic deployments during the 80’s and 90’s</a:t>
            </a:r>
          </a:p>
          <a:p>
            <a:r>
              <a:rPr lang="en-US" dirty="0"/>
              <a:t>1997 tracked a foreign submarine in the Barents Sea</a:t>
            </a:r>
          </a:p>
          <a:p>
            <a:r>
              <a:rPr lang="en-US" dirty="0"/>
              <a:t>Did not sail again</a:t>
            </a:r>
          </a:p>
          <a:p>
            <a:r>
              <a:rPr lang="en-US" dirty="0"/>
              <a:t>2006 Ship is removed from active service</a:t>
            </a:r>
          </a:p>
        </p:txBody>
      </p:sp>
      <p:pic>
        <p:nvPicPr>
          <p:cNvPr id="5" name="Picture 4" descr="A large ship in the water&#10;&#10;Description automatically generated with medium confidence">
            <a:extLst>
              <a:ext uri="{FF2B5EF4-FFF2-40B4-BE49-F238E27FC236}">
                <a16:creationId xmlns:a16="http://schemas.microsoft.com/office/drawing/2014/main" id="{461BB11B-9EC7-463A-B808-CFF259354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737" y="389351"/>
            <a:ext cx="5410200" cy="3485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8180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7A731-3908-4E9D-A2EF-D5CC37B5D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158" y="426551"/>
            <a:ext cx="5122606" cy="1096347"/>
          </a:xfrm>
        </p:spPr>
        <p:txBody>
          <a:bodyPr>
            <a:normAutofit/>
          </a:bodyPr>
          <a:lstStyle/>
          <a:p>
            <a:r>
              <a:rPr lang="en-US" dirty="0"/>
              <a:t>Admiral </a:t>
            </a:r>
            <a:r>
              <a:rPr lang="en-US" dirty="0" err="1"/>
              <a:t>Zakharov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04A5E-3A68-418B-98B6-94850A743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5" y="1446244"/>
            <a:ext cx="5122606" cy="5141167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Keel laid 16 October 1981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Launched 4 November 1982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Commissioned 8 December 1983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Awarded best in Baltic Fleet 1985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1987 Transit to Pacific fleet via Indian Ocean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1988-89 deployment to North Korean port and Persian Gulf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1990-91 deployed to South China Sea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February 1991 explosion in the engine room destroyed on gas turbine and killed a sailor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Fire burned for 30 hours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1994 repairs deemed too costly and moved to </a:t>
            </a:r>
            <a:r>
              <a:rPr lang="en-US" sz="1800" dirty="0" err="1"/>
              <a:t>Chash</a:t>
            </a:r>
            <a:r>
              <a:rPr lang="en-US" sz="1800" dirty="0"/>
              <a:t> </a:t>
            </a:r>
            <a:r>
              <a:rPr lang="en-US" sz="1800" dirty="0" err="1"/>
              <a:t>mnsky</a:t>
            </a:r>
            <a:r>
              <a:rPr lang="en-US" sz="1800" dirty="0"/>
              <a:t> shipyard for disassembly</a:t>
            </a:r>
          </a:p>
          <a:p>
            <a:pPr>
              <a:lnSpc>
                <a:spcPct val="90000"/>
              </a:lnSpc>
            </a:pPr>
            <a:endParaRPr lang="en-US" sz="1100" dirty="0"/>
          </a:p>
        </p:txBody>
      </p:sp>
      <p:pic>
        <p:nvPicPr>
          <p:cNvPr id="5" name="Picture 4" descr="A large ship in the water&#10;&#10;Description automatically generated with low confidence">
            <a:extLst>
              <a:ext uri="{FF2B5EF4-FFF2-40B4-BE49-F238E27FC236}">
                <a16:creationId xmlns:a16="http://schemas.microsoft.com/office/drawing/2014/main" id="{98448197-1D10-44CF-858D-CA8A41B30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92" y="1129216"/>
            <a:ext cx="5451627" cy="427952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662271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2ACEC-10D3-470D-A603-5C2A1E0DE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Sources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9BF6D-0BDF-4E98-A154-7E45BBDB7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Globalsecurity.org</a:t>
            </a:r>
          </a:p>
          <a:p>
            <a:r>
              <a:rPr lang="en-US" dirty="0"/>
              <a:t>Russian Defense Export Roe.ru</a:t>
            </a:r>
          </a:p>
          <a:p>
            <a:r>
              <a:rPr lang="en-US" dirty="0"/>
              <a:t>Naval technology.com</a:t>
            </a:r>
          </a:p>
          <a:p>
            <a:r>
              <a:rPr lang="en-US" dirty="0"/>
              <a:t>Shipyard yantar.ru</a:t>
            </a:r>
          </a:p>
          <a:p>
            <a:r>
              <a:rPr lang="en-US" dirty="0"/>
              <a:t>Aoosk.ru</a:t>
            </a:r>
          </a:p>
          <a:p>
            <a:r>
              <a:rPr lang="en-US" dirty="0"/>
              <a:t>@JosephHDempsey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large ship in the water&#10;&#10;Description automatically generated with low confidence">
            <a:extLst>
              <a:ext uri="{FF2B5EF4-FFF2-40B4-BE49-F238E27FC236}">
                <a16:creationId xmlns:a16="http://schemas.microsoft.com/office/drawing/2014/main" id="{CCCFED58-67C4-4915-A6B7-CC1D8CEF5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304" y="332208"/>
            <a:ext cx="6979245" cy="49489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99177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7A731-3908-4E9D-A2EF-D5CC37B5D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r>
              <a:rPr lang="en-US" sz="2800" b="1"/>
              <a:t>Admiral Spiridonov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04A5E-3A68-418B-98B6-94850A743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/>
              <a:t>Keel laid 11 April 1982</a:t>
            </a:r>
          </a:p>
          <a:p>
            <a:pPr>
              <a:lnSpc>
                <a:spcPct val="90000"/>
              </a:lnSpc>
            </a:pPr>
            <a:r>
              <a:rPr lang="en-US" sz="1500"/>
              <a:t>Launched 28 April 1984</a:t>
            </a:r>
          </a:p>
          <a:p>
            <a:pPr>
              <a:lnSpc>
                <a:spcPct val="90000"/>
              </a:lnSpc>
            </a:pPr>
            <a:r>
              <a:rPr lang="en-US" sz="1500"/>
              <a:t>Commissioned 30 December 1984</a:t>
            </a:r>
          </a:p>
          <a:p>
            <a:pPr>
              <a:lnSpc>
                <a:spcPct val="90000"/>
              </a:lnSpc>
            </a:pPr>
            <a:r>
              <a:rPr lang="en-US" sz="1500"/>
              <a:t>1985 Assigned to pacific fleet</a:t>
            </a:r>
          </a:p>
          <a:p>
            <a:pPr>
              <a:lnSpc>
                <a:spcPct val="90000"/>
              </a:lnSpc>
            </a:pPr>
            <a:r>
              <a:rPr lang="en-US" sz="1500"/>
              <a:t>1986 Naval exercises in Sea of Japan</a:t>
            </a:r>
          </a:p>
          <a:p>
            <a:pPr>
              <a:lnSpc>
                <a:spcPct val="90000"/>
              </a:lnSpc>
            </a:pPr>
            <a:r>
              <a:rPr lang="en-US" sz="1500"/>
              <a:t>1989 Deployed to Persian Gulf</a:t>
            </a:r>
          </a:p>
          <a:p>
            <a:pPr>
              <a:lnSpc>
                <a:spcPct val="90000"/>
              </a:lnSpc>
            </a:pPr>
            <a:r>
              <a:rPr lang="en-US" sz="1500"/>
              <a:t>90’s deployment to Indian ocean with African port visits</a:t>
            </a:r>
          </a:p>
          <a:p>
            <a:pPr>
              <a:lnSpc>
                <a:spcPct val="90000"/>
              </a:lnSpc>
            </a:pPr>
            <a:r>
              <a:rPr lang="en-US" sz="1500"/>
              <a:t>2001 decommissioned and scrapped</a:t>
            </a:r>
          </a:p>
          <a:p>
            <a:pPr>
              <a:lnSpc>
                <a:spcPct val="90000"/>
              </a:lnSpc>
            </a:pPr>
            <a:endParaRPr lang="en-US" sz="1500"/>
          </a:p>
        </p:txBody>
      </p:sp>
      <p:pic>
        <p:nvPicPr>
          <p:cNvPr id="5" name="Picture 4" descr="A ship in the water&#10;&#10;Description automatically generated with low confidence">
            <a:extLst>
              <a:ext uri="{FF2B5EF4-FFF2-40B4-BE49-F238E27FC236}">
                <a16:creationId xmlns:a16="http://schemas.microsoft.com/office/drawing/2014/main" id="{73A8D5E5-9C5C-4AD7-AD31-AC253F910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63" r="2" b="2"/>
          <a:stretch/>
        </p:blipFill>
        <p:spPr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081016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7A731-3908-4E9D-A2EF-D5CC37B5D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151" y="447868"/>
            <a:ext cx="5122606" cy="1217645"/>
          </a:xfrm>
        </p:spPr>
        <p:txBody>
          <a:bodyPr>
            <a:normAutofit/>
          </a:bodyPr>
          <a:lstStyle/>
          <a:p>
            <a:r>
              <a:rPr lang="en-US" b="1" dirty="0"/>
              <a:t>Admiral </a:t>
            </a:r>
            <a:r>
              <a:rPr lang="en-US" b="1" dirty="0" err="1"/>
              <a:t>Tributs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04A5E-3A68-418B-98B6-94850A743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4" y="1794555"/>
            <a:ext cx="5451627" cy="4708882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Keel laid 19 April 1980</a:t>
            </a:r>
          </a:p>
          <a:p>
            <a:pPr>
              <a:lnSpc>
                <a:spcPct val="90000"/>
              </a:lnSpc>
            </a:pPr>
            <a:r>
              <a:rPr lang="en-US" dirty="0"/>
              <a:t>Launched 26 March 1983</a:t>
            </a:r>
          </a:p>
          <a:p>
            <a:pPr>
              <a:lnSpc>
                <a:spcPct val="90000"/>
              </a:lnSpc>
            </a:pPr>
            <a:r>
              <a:rPr lang="en-US" dirty="0"/>
              <a:t>Commissioned 30 December 1985</a:t>
            </a:r>
          </a:p>
          <a:p>
            <a:pPr>
              <a:lnSpc>
                <a:spcPct val="90000"/>
              </a:lnSpc>
            </a:pPr>
            <a:r>
              <a:rPr lang="en-US" dirty="0"/>
              <a:t>1986 Assigned to Pacific Fleet</a:t>
            </a:r>
          </a:p>
          <a:p>
            <a:pPr>
              <a:lnSpc>
                <a:spcPct val="90000"/>
              </a:lnSpc>
            </a:pPr>
            <a:r>
              <a:rPr lang="en-US" dirty="0"/>
              <a:t>Deployed along side Chinese and Indian fleets in the 80’s</a:t>
            </a:r>
          </a:p>
          <a:p>
            <a:pPr>
              <a:lnSpc>
                <a:spcPct val="90000"/>
              </a:lnSpc>
            </a:pPr>
            <a:r>
              <a:rPr lang="en-US" dirty="0"/>
              <a:t>1992-93 Persian Gulf deployment</a:t>
            </a:r>
          </a:p>
          <a:p>
            <a:pPr>
              <a:lnSpc>
                <a:spcPct val="90000"/>
              </a:lnSpc>
            </a:pPr>
            <a:r>
              <a:rPr lang="en-US" dirty="0"/>
              <a:t>1994-2003 Drydock and modernization</a:t>
            </a:r>
          </a:p>
          <a:p>
            <a:pPr>
              <a:lnSpc>
                <a:spcPct val="90000"/>
              </a:lnSpc>
            </a:pPr>
            <a:r>
              <a:rPr lang="en-US" dirty="0"/>
              <a:t>2005 Naval exercises with India and Japan</a:t>
            </a:r>
          </a:p>
          <a:p>
            <a:pPr>
              <a:lnSpc>
                <a:spcPct val="90000"/>
              </a:lnSpc>
            </a:pPr>
            <a:r>
              <a:rPr lang="en-US" dirty="0"/>
              <a:t>Active service in the Pacific fleet continues today</a:t>
            </a:r>
          </a:p>
        </p:txBody>
      </p:sp>
      <p:pic>
        <p:nvPicPr>
          <p:cNvPr id="5" name="Picture 4" descr="A picture containing water, outdoor, sky, boat&#10;&#10;Description automatically generated">
            <a:extLst>
              <a:ext uri="{FF2B5EF4-FFF2-40B4-BE49-F238E27FC236}">
                <a16:creationId xmlns:a16="http://schemas.microsoft.com/office/drawing/2014/main" id="{79F71175-49FC-498A-A95E-54887B32E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92" y="1224619"/>
            <a:ext cx="5451627" cy="4088720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302747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7A731-3908-4E9D-A2EF-D5CC37B5D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339516"/>
          </a:xfrm>
        </p:spPr>
        <p:txBody>
          <a:bodyPr>
            <a:normAutofit/>
          </a:bodyPr>
          <a:lstStyle/>
          <a:p>
            <a:r>
              <a:rPr lang="en-US" sz="2800" b="1" dirty="0"/>
              <a:t>Marshal </a:t>
            </a:r>
            <a:r>
              <a:rPr lang="en-US" sz="2800" b="1" dirty="0" err="1"/>
              <a:t>Shapohnikov</a:t>
            </a:r>
            <a:endParaRPr lang="en-US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04A5E-3A68-418B-98B6-94850A743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1949116"/>
            <a:ext cx="4402050" cy="4555958"/>
          </a:xfrm>
        </p:spPr>
        <p:txBody>
          <a:bodyPr anchor="t">
            <a:normAutofit lnSpcReduction="10000"/>
          </a:bodyPr>
          <a:lstStyle/>
          <a:p>
            <a:r>
              <a:rPr lang="en-US" sz="1800" dirty="0"/>
              <a:t>Keel laid 25 May 1983</a:t>
            </a:r>
          </a:p>
          <a:p>
            <a:r>
              <a:rPr lang="en-US" sz="1800" dirty="0"/>
              <a:t>Launched 27 December 1984</a:t>
            </a:r>
          </a:p>
          <a:p>
            <a:r>
              <a:rPr lang="en-US" sz="1800" dirty="0"/>
              <a:t>Commissioned 30 December 1985</a:t>
            </a:r>
          </a:p>
          <a:p>
            <a:r>
              <a:rPr lang="en-US" sz="1800" dirty="0"/>
              <a:t>1986 assigned to Pacific fleet</a:t>
            </a:r>
          </a:p>
          <a:p>
            <a:r>
              <a:rPr lang="en-US" sz="1800" dirty="0"/>
              <a:t>1990’s various Pacific deployments</a:t>
            </a:r>
          </a:p>
          <a:p>
            <a:r>
              <a:rPr lang="en-US" sz="1800" dirty="0"/>
              <a:t>2003 deployed to Indian ocean</a:t>
            </a:r>
          </a:p>
          <a:p>
            <a:r>
              <a:rPr lang="en-US" sz="1800" dirty="0"/>
              <a:t>2010 rescued a hijacked cargo ship off the coast of Somalia</a:t>
            </a:r>
          </a:p>
          <a:p>
            <a:r>
              <a:rPr lang="en-US" sz="1800" dirty="0"/>
              <a:t>2014 deployed near Australia</a:t>
            </a:r>
          </a:p>
          <a:p>
            <a:r>
              <a:rPr lang="en-US" sz="1800" dirty="0"/>
              <a:t>2017 drydock for modernization</a:t>
            </a:r>
          </a:p>
          <a:p>
            <a:r>
              <a:rPr lang="en-US" sz="1800" dirty="0"/>
              <a:t>2018 Fire in drydock damaged systems</a:t>
            </a:r>
          </a:p>
        </p:txBody>
      </p:sp>
      <p:pic>
        <p:nvPicPr>
          <p:cNvPr id="5" name="Picture 4" descr="A picture containing sky, outdoor, water, boat&#10;&#10;Description automatically generated">
            <a:extLst>
              <a:ext uri="{FF2B5EF4-FFF2-40B4-BE49-F238E27FC236}">
                <a16:creationId xmlns:a16="http://schemas.microsoft.com/office/drawing/2014/main" id="{7CDC43DE-C2CE-425B-8C24-639610100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478" y="352926"/>
            <a:ext cx="6916633" cy="4409353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592056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84C0B-2C90-4116-A861-931D067D2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515" y="212035"/>
            <a:ext cx="9905998" cy="1905000"/>
          </a:xfrm>
        </p:spPr>
        <p:txBody>
          <a:bodyPr/>
          <a:lstStyle/>
          <a:p>
            <a:r>
              <a:rPr lang="en-US" b="1" dirty="0"/>
              <a:t>Marshal Shaposhnikov</a:t>
            </a:r>
            <a:br>
              <a:rPr lang="en-US" dirty="0"/>
            </a:br>
            <a:r>
              <a:rPr lang="en-US" dirty="0"/>
              <a:t>Before </a:t>
            </a:r>
            <a:r>
              <a:rPr lang="en-US" dirty="0" err="1"/>
              <a:t>MOdernization</a:t>
            </a:r>
            <a:endParaRPr lang="en-US" dirty="0"/>
          </a:p>
        </p:txBody>
      </p:sp>
      <p:pic>
        <p:nvPicPr>
          <p:cNvPr id="5" name="Content Placeholder 4" descr="A picture containing water, boat, watercraft, outdoor&#10;&#10;Description automatically generated">
            <a:extLst>
              <a:ext uri="{FF2B5EF4-FFF2-40B4-BE49-F238E27FC236}">
                <a16:creationId xmlns:a16="http://schemas.microsoft.com/office/drawing/2014/main" id="{677C40C0-7FBE-4684-A24C-EA0861625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8025" y="1877503"/>
            <a:ext cx="7152460" cy="4470288"/>
          </a:xfr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4B7D68E5-1BF6-4CCD-BDB5-E654A6155B8C}"/>
              </a:ext>
            </a:extLst>
          </p:cNvPr>
          <p:cNvSpPr/>
          <p:nvPr/>
        </p:nvSpPr>
        <p:spPr>
          <a:xfrm>
            <a:off x="5794514" y="4078357"/>
            <a:ext cx="1865243" cy="6626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Silex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8FB53D6-FFE8-4069-87E2-7FE48168D61B}"/>
              </a:ext>
            </a:extLst>
          </p:cNvPr>
          <p:cNvSpPr/>
          <p:nvPr/>
        </p:nvSpPr>
        <p:spPr>
          <a:xfrm rot="5014480">
            <a:off x="7984716" y="2937270"/>
            <a:ext cx="1865243" cy="6626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100mm gun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A0528A-80C0-4989-B40B-66DA3A1673AE}"/>
              </a:ext>
            </a:extLst>
          </p:cNvPr>
          <p:cNvSpPr txBox="1"/>
          <p:nvPr/>
        </p:nvSpPr>
        <p:spPr>
          <a:xfrm>
            <a:off x="507297" y="2785695"/>
            <a:ext cx="34901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2015 Russia announced it would upgrade 5 </a:t>
            </a:r>
            <a:r>
              <a:rPr lang="en-US" dirty="0" err="1"/>
              <a:t>Udaloy’s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Extended service life 30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Replace ASW missiles with anti ship missiles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Replace one deck gun with a VLS launcher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795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E7DCA-793B-4094-8449-778D4075F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rearmament of Marshal Shaposhnikov</a:t>
            </a:r>
            <a:br>
              <a:rPr lang="en-US" sz="3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3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Vladivostok, Russia</a:t>
            </a:r>
          </a:p>
        </p:txBody>
      </p:sp>
      <p:pic>
        <p:nvPicPr>
          <p:cNvPr id="5" name="Content Placeholder 4" descr="A high angle view of a construction site&#10;&#10;Description automatically generated with medium confidence">
            <a:extLst>
              <a:ext uri="{FF2B5EF4-FFF2-40B4-BE49-F238E27FC236}">
                <a16:creationId xmlns:a16="http://schemas.microsoft.com/office/drawing/2014/main" id="{B7504835-65B8-45A9-A373-78A29F846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726" r="2" b="2"/>
          <a:stretch/>
        </p:blipFill>
        <p:spPr>
          <a:xfrm>
            <a:off x="20" y="10"/>
            <a:ext cx="7574515" cy="4273816"/>
          </a:xfrm>
          <a:prstGeom prst="rect">
            <a:avLst/>
          </a:prstGeom>
        </p:spPr>
      </p:pic>
      <p:pic>
        <p:nvPicPr>
          <p:cNvPr id="7" name="Picture 6" descr="A picture containing sky, outdoor, boat, dock&#10;&#10;Description automatically generated">
            <a:extLst>
              <a:ext uri="{FF2B5EF4-FFF2-40B4-BE49-F238E27FC236}">
                <a16:creationId xmlns:a16="http://schemas.microsoft.com/office/drawing/2014/main" id="{E04E605A-3448-42CF-B872-3B1F15F7A9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8" r="17475" b="2"/>
          <a:stretch/>
        </p:blipFill>
        <p:spPr>
          <a:xfrm>
            <a:off x="7574535" y="10"/>
            <a:ext cx="4617465" cy="4273816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A1110253-382C-4BB7-AA3C-F16C584CF2D0}"/>
              </a:ext>
            </a:extLst>
          </p:cNvPr>
          <p:cNvSpPr/>
          <p:nvPr/>
        </p:nvSpPr>
        <p:spPr>
          <a:xfrm rot="1488553">
            <a:off x="6705600" y="43628"/>
            <a:ext cx="2413000" cy="1828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Switchblade</a:t>
            </a:r>
          </a:p>
          <a:p>
            <a:pPr algn="ctr"/>
            <a:r>
              <a:rPr lang="en-US" dirty="0"/>
              <a:t>Anti ship missiles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1A71D71-9804-4021-877E-9A26F289E0CB}"/>
              </a:ext>
            </a:extLst>
          </p:cNvPr>
          <p:cNvSpPr/>
          <p:nvPr/>
        </p:nvSpPr>
        <p:spPr>
          <a:xfrm rot="2639965">
            <a:off x="-63571" y="780228"/>
            <a:ext cx="2413000" cy="1828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Kaliber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VLS launcher</a:t>
            </a:r>
          </a:p>
        </p:txBody>
      </p:sp>
    </p:spTree>
    <p:extLst>
      <p:ext uri="{BB962C8B-B14F-4D97-AF65-F5344CB8AC3E}">
        <p14:creationId xmlns:p14="http://schemas.microsoft.com/office/powerpoint/2010/main" val="1622557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922DAE9-00F1-4715-A3DB-7B3EE9866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95250"/>
            <a:ext cx="9791700" cy="6667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B0CA36-1B9B-4919-9D70-EEE4031A06AB}"/>
              </a:ext>
            </a:extLst>
          </p:cNvPr>
          <p:cNvSpPr txBox="1"/>
          <p:nvPr/>
        </p:nvSpPr>
        <p:spPr>
          <a:xfrm>
            <a:off x="1464087" y="322315"/>
            <a:ext cx="29951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9896176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7A731-3908-4E9D-A2EF-D5CC37B5D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550505"/>
            <a:ext cx="9905998" cy="704461"/>
          </a:xfrm>
        </p:spPr>
        <p:txBody>
          <a:bodyPr/>
          <a:lstStyle/>
          <a:p>
            <a:r>
              <a:rPr lang="en-US" b="1" dirty="0" err="1"/>
              <a:t>Severmorsk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04A5E-3A68-418B-98B6-94850A743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362269"/>
            <a:ext cx="9905998" cy="4945226"/>
          </a:xfrm>
        </p:spPr>
        <p:txBody>
          <a:bodyPr>
            <a:normAutofit/>
          </a:bodyPr>
          <a:lstStyle/>
          <a:p>
            <a:r>
              <a:rPr lang="en-US" dirty="0"/>
              <a:t>Keel laid 12 June 1984</a:t>
            </a:r>
          </a:p>
          <a:p>
            <a:r>
              <a:rPr lang="en-US" dirty="0"/>
              <a:t>Launched 24 December 1985</a:t>
            </a:r>
          </a:p>
          <a:p>
            <a:r>
              <a:rPr lang="en-US" dirty="0"/>
              <a:t>Commissioned 30 December 1987</a:t>
            </a:r>
          </a:p>
          <a:p>
            <a:r>
              <a:rPr lang="en-US" dirty="0"/>
              <a:t>1988 Assigned to Northern Fleet</a:t>
            </a:r>
          </a:p>
          <a:p>
            <a:r>
              <a:rPr lang="en-US" dirty="0"/>
              <a:t>1990-2000’s no public service record</a:t>
            </a:r>
          </a:p>
          <a:p>
            <a:r>
              <a:rPr lang="en-US" dirty="0"/>
              <a:t>2017 completed Arctic Ocean Exercise</a:t>
            </a:r>
          </a:p>
          <a:p>
            <a:r>
              <a:rPr lang="en-US" dirty="0"/>
              <a:t>2018 Anti-Piracy deployment in Gulf of Aden</a:t>
            </a:r>
          </a:p>
          <a:p>
            <a:r>
              <a:rPr lang="en-US" dirty="0"/>
              <a:t>2019 Med. Sea deployment</a:t>
            </a:r>
          </a:p>
          <a:p>
            <a:r>
              <a:rPr lang="en-US" dirty="0"/>
              <a:t>2020 deployed off the coast of Alaska</a:t>
            </a:r>
          </a:p>
          <a:p>
            <a:r>
              <a:rPr lang="en-US" dirty="0"/>
              <a:t>2021 Naval exercise in Barents Sea</a:t>
            </a:r>
          </a:p>
        </p:txBody>
      </p:sp>
      <p:pic>
        <p:nvPicPr>
          <p:cNvPr id="5" name="Picture 4" descr="A large ship in the water&#10;&#10;Description automatically generated with low confidence">
            <a:extLst>
              <a:ext uri="{FF2B5EF4-FFF2-40B4-BE49-F238E27FC236}">
                <a16:creationId xmlns:a16="http://schemas.microsoft.com/office/drawing/2014/main" id="{DF1F9545-2D9B-48B4-977D-8C4ACD1C0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113" y="263651"/>
            <a:ext cx="5284237" cy="3968210"/>
          </a:xfrm>
          <a:prstGeom prst="rect">
            <a:avLst/>
          </a:prstGeom>
        </p:spPr>
      </p:pic>
      <p:pic>
        <p:nvPicPr>
          <p:cNvPr id="7" name="Picture 6" descr="A large ship in the water&#10;&#10;Description automatically generated with low confidence">
            <a:extLst>
              <a:ext uri="{FF2B5EF4-FFF2-40B4-BE49-F238E27FC236}">
                <a16:creationId xmlns:a16="http://schemas.microsoft.com/office/drawing/2014/main" id="{6A308F7E-E137-484F-B22C-440ABF66B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769" y="4231861"/>
            <a:ext cx="3756542" cy="250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813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7A731-3908-4E9D-A2EF-D5CC37B5D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Admiral Levchenko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04A5E-3A68-418B-98B6-94850A743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Keel laid 27 January 1982</a:t>
            </a:r>
          </a:p>
          <a:p>
            <a:r>
              <a:rPr lang="en-US" dirty="0"/>
              <a:t>Launched 21 February 1985</a:t>
            </a:r>
          </a:p>
          <a:p>
            <a:r>
              <a:rPr lang="en-US" dirty="0"/>
              <a:t>Commissioned 30 September 1988</a:t>
            </a:r>
          </a:p>
          <a:p>
            <a:r>
              <a:rPr lang="en-US" dirty="0"/>
              <a:t>1990-2000’s No deployment data</a:t>
            </a:r>
          </a:p>
          <a:p>
            <a:r>
              <a:rPr lang="en-US" dirty="0"/>
              <a:t>2010 Anti-piracy deployment off Somalia</a:t>
            </a:r>
          </a:p>
          <a:p>
            <a:r>
              <a:rPr lang="en-US" dirty="0"/>
              <a:t>2018 Navy Day Parade in St. Petersburg</a:t>
            </a:r>
          </a:p>
          <a:p>
            <a:r>
              <a:rPr lang="en-US" dirty="0"/>
              <a:t>2020 place on inactive list possible waiting for modernization to </a:t>
            </a:r>
            <a:r>
              <a:rPr lang="en-US" dirty="0" err="1"/>
              <a:t>Udaloy</a:t>
            </a:r>
            <a:r>
              <a:rPr lang="en-US" dirty="0"/>
              <a:t> II</a:t>
            </a:r>
          </a:p>
        </p:txBody>
      </p:sp>
      <p:pic>
        <p:nvPicPr>
          <p:cNvPr id="5" name="Picture 4" descr="A large ship in the water&#10;&#10;Description automatically generated with medium confidence">
            <a:extLst>
              <a:ext uri="{FF2B5EF4-FFF2-40B4-BE49-F238E27FC236}">
                <a16:creationId xmlns:a16="http://schemas.microsoft.com/office/drawing/2014/main" id="{2BDFDB2B-CA07-4FBF-A2F6-2395ABDE0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899" y="609600"/>
            <a:ext cx="5145833" cy="343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55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7A731-3908-4E9D-A2EF-D5CC37B5D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717" y="409184"/>
            <a:ext cx="6393115" cy="1828800"/>
          </a:xfrm>
        </p:spPr>
        <p:txBody>
          <a:bodyPr>
            <a:normAutofit/>
          </a:bodyPr>
          <a:lstStyle/>
          <a:p>
            <a:r>
              <a:rPr lang="en-US" b="1" dirty="0"/>
              <a:t>Admiral </a:t>
            </a:r>
            <a:r>
              <a:rPr lang="en-US" b="1" dirty="0" err="1"/>
              <a:t>Vinogradov</a:t>
            </a:r>
            <a:endParaRPr lang="en-US" b="1" dirty="0"/>
          </a:p>
        </p:txBody>
      </p:sp>
      <p:pic>
        <p:nvPicPr>
          <p:cNvPr id="9" name="Picture 8" descr="A picture containing text, water, boat, jet&#10;&#10;Description automatically generated">
            <a:extLst>
              <a:ext uri="{FF2B5EF4-FFF2-40B4-BE49-F238E27FC236}">
                <a16:creationId xmlns:a16="http://schemas.microsoft.com/office/drawing/2014/main" id="{19E6107C-627F-4948-AC1A-23771B20D8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67" r="-5" b="5790"/>
          <a:stretch/>
        </p:blipFill>
        <p:spPr>
          <a:xfrm>
            <a:off x="746672" y="3429000"/>
            <a:ext cx="2991801" cy="267788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7" name="Picture 6" descr="A picture containing outdoor, water, sky, boat&#10;&#10;Description automatically generated">
            <a:extLst>
              <a:ext uri="{FF2B5EF4-FFF2-40B4-BE49-F238E27FC236}">
                <a16:creationId xmlns:a16="http://schemas.microsoft.com/office/drawing/2014/main" id="{5946A5D1-F795-4EA3-B929-80A46ED928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50" r="4326" b="-2"/>
          <a:stretch/>
        </p:blipFill>
        <p:spPr>
          <a:xfrm>
            <a:off x="746672" y="409184"/>
            <a:ext cx="2991801" cy="267788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04A5E-3A68-418B-98B6-94850A743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717" y="1791478"/>
            <a:ext cx="6393116" cy="4425233"/>
          </a:xfrm>
        </p:spPr>
        <p:txBody>
          <a:bodyPr>
            <a:normAutofit/>
          </a:bodyPr>
          <a:lstStyle/>
          <a:p>
            <a:r>
              <a:rPr lang="en-US" dirty="0"/>
              <a:t>Keel laid 5 Febrary6 1986</a:t>
            </a:r>
          </a:p>
          <a:p>
            <a:r>
              <a:rPr lang="en-US" dirty="0"/>
              <a:t>Launched 4 June 1987</a:t>
            </a:r>
          </a:p>
          <a:p>
            <a:r>
              <a:rPr lang="en-US" dirty="0"/>
              <a:t>Commissioned 30 September 1988</a:t>
            </a:r>
          </a:p>
          <a:p>
            <a:r>
              <a:rPr lang="en-US" dirty="0"/>
              <a:t>1989 assigned to pacific fleet</a:t>
            </a:r>
          </a:p>
          <a:p>
            <a:r>
              <a:rPr lang="en-US" dirty="0"/>
              <a:t>1990 visited San Diego</a:t>
            </a:r>
          </a:p>
          <a:p>
            <a:r>
              <a:rPr lang="en-US" dirty="0"/>
              <a:t>1992 Persian Gulf deployment</a:t>
            </a:r>
          </a:p>
          <a:p>
            <a:r>
              <a:rPr lang="en-US" dirty="0"/>
              <a:t>2010 Anti-piracy deployment Gulf of Aden</a:t>
            </a:r>
          </a:p>
          <a:p>
            <a:r>
              <a:rPr lang="en-US" dirty="0"/>
              <a:t>2019 near-collision with USS Chancellorsville in the South China Sea</a:t>
            </a:r>
          </a:p>
          <a:p>
            <a:r>
              <a:rPr lang="en-US" dirty="0"/>
              <a:t>2021 Active duty in the Pacific Fleet</a:t>
            </a:r>
          </a:p>
        </p:txBody>
      </p:sp>
    </p:spTree>
    <p:extLst>
      <p:ext uri="{BB962C8B-B14F-4D97-AF65-F5344CB8AC3E}">
        <p14:creationId xmlns:p14="http://schemas.microsoft.com/office/powerpoint/2010/main" val="3363157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7A731-3908-4E9D-A2EF-D5CC37B5D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373" y="335679"/>
            <a:ext cx="3643674" cy="1301620"/>
          </a:xfrm>
        </p:spPr>
        <p:txBody>
          <a:bodyPr>
            <a:normAutofit/>
          </a:bodyPr>
          <a:lstStyle/>
          <a:p>
            <a:r>
              <a:rPr lang="en-US" sz="2800" b="1" dirty="0"/>
              <a:t>Admiral Kharlamov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04A5E-3A68-418B-98B6-94850A743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934" y="1539551"/>
            <a:ext cx="4249059" cy="4963886"/>
          </a:xfrm>
        </p:spPr>
        <p:txBody>
          <a:bodyPr anchor="t">
            <a:normAutofit/>
          </a:bodyPr>
          <a:lstStyle/>
          <a:p>
            <a:r>
              <a:rPr lang="en-US" sz="1800" dirty="0"/>
              <a:t>Keel laid 8 July 1986</a:t>
            </a:r>
          </a:p>
          <a:p>
            <a:r>
              <a:rPr lang="en-US" sz="1800" dirty="0"/>
              <a:t>Launched 29 June 1988</a:t>
            </a:r>
          </a:p>
          <a:p>
            <a:r>
              <a:rPr lang="en-US" sz="1800" dirty="0"/>
              <a:t>Commissioned 30 December 1989</a:t>
            </a:r>
          </a:p>
          <a:p>
            <a:r>
              <a:rPr lang="en-US" sz="1800" dirty="0"/>
              <a:t>1993 visited Halifax and Boston</a:t>
            </a:r>
          </a:p>
          <a:p>
            <a:r>
              <a:rPr lang="en-US" sz="1800" dirty="0"/>
              <a:t>1994 visited Rotterdam</a:t>
            </a:r>
          </a:p>
          <a:p>
            <a:r>
              <a:rPr lang="en-US" sz="1800" dirty="0"/>
              <a:t>1996-97 Best ASW ship in fleet</a:t>
            </a:r>
          </a:p>
          <a:p>
            <a:r>
              <a:rPr lang="en-US" sz="1800" dirty="0"/>
              <a:t>2001 Naval exercise, search for Kursk</a:t>
            </a:r>
          </a:p>
          <a:p>
            <a:r>
              <a:rPr lang="en-US" sz="1800" dirty="0"/>
              <a:t>2006 removed from active service</a:t>
            </a:r>
          </a:p>
          <a:p>
            <a:r>
              <a:rPr lang="en-US" sz="1800" dirty="0"/>
              <a:t>2019 waiting for dismantle / disposal</a:t>
            </a:r>
          </a:p>
          <a:p>
            <a:r>
              <a:rPr lang="en-US" sz="1800" dirty="0"/>
              <a:t>2020 formally decommissioned</a:t>
            </a:r>
          </a:p>
        </p:txBody>
      </p:sp>
      <p:pic>
        <p:nvPicPr>
          <p:cNvPr id="5" name="Picture 4" descr="A picture containing water, outdoor, ship, watercraft&#10;&#10;Description automatically generated">
            <a:extLst>
              <a:ext uri="{FF2B5EF4-FFF2-40B4-BE49-F238E27FC236}">
                <a16:creationId xmlns:a16="http://schemas.microsoft.com/office/drawing/2014/main" id="{F5DC2605-8C3C-4B8C-874B-F5D218A30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994" y="986489"/>
            <a:ext cx="6916633" cy="4564980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416992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A1A3B-52C0-4316-8D48-94CB4E604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108" y="553452"/>
            <a:ext cx="9905998" cy="1905000"/>
          </a:xfrm>
        </p:spPr>
        <p:txBody>
          <a:bodyPr/>
          <a:lstStyle/>
          <a:p>
            <a:r>
              <a:rPr lang="en-US" b="1" dirty="0"/>
              <a:t>1970  Severnoye Design Bureau</a:t>
            </a:r>
            <a:br>
              <a:rPr lang="en-US" b="1" dirty="0"/>
            </a:br>
            <a:r>
              <a:rPr lang="en-US" b="1" dirty="0"/>
              <a:t>St. Petersburg, Russia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2EB47-4F5D-4C7B-ACBD-F2F1D8204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055" y="2815389"/>
            <a:ext cx="6669838" cy="3866148"/>
          </a:xfrm>
        </p:spPr>
        <p:txBody>
          <a:bodyPr>
            <a:normAutofit fontScale="92500"/>
          </a:bodyPr>
          <a:lstStyle/>
          <a:p>
            <a:r>
              <a:rPr lang="en-US" dirty="0"/>
              <a:t>High cost of multipurpose ships lead naval architects to design small specialized warships</a:t>
            </a:r>
          </a:p>
          <a:p>
            <a:r>
              <a:rPr lang="en-US" dirty="0"/>
              <a:t>Fast, Blue water, submarine hunter</a:t>
            </a:r>
          </a:p>
          <a:p>
            <a:r>
              <a:rPr lang="en-US" dirty="0"/>
              <a:t>Long range submarine detection and attack capabilities</a:t>
            </a:r>
          </a:p>
          <a:p>
            <a:r>
              <a:rPr lang="en-US" dirty="0"/>
              <a:t>Compliment the </a:t>
            </a:r>
            <a:r>
              <a:rPr lang="en-US" dirty="0" err="1"/>
              <a:t>Sovremenny</a:t>
            </a:r>
            <a:r>
              <a:rPr lang="en-US" dirty="0"/>
              <a:t>-class Destroyer’s Anti-air and anti-surface role</a:t>
            </a:r>
          </a:p>
          <a:p>
            <a:r>
              <a:rPr lang="en-US" dirty="0"/>
              <a:t>Construction began in 1977 and lasted through 1999</a:t>
            </a:r>
          </a:p>
          <a:p>
            <a:r>
              <a:rPr lang="en-US" dirty="0"/>
              <a:t>Assembly took place in </a:t>
            </a:r>
            <a:r>
              <a:rPr lang="en-US" dirty="0" err="1"/>
              <a:t>severnaya</a:t>
            </a:r>
            <a:r>
              <a:rPr lang="en-US" dirty="0"/>
              <a:t> </a:t>
            </a:r>
            <a:r>
              <a:rPr lang="en-US" dirty="0" err="1"/>
              <a:t>Verf</a:t>
            </a:r>
            <a:r>
              <a:rPr lang="en-US" dirty="0"/>
              <a:t> and </a:t>
            </a:r>
            <a:r>
              <a:rPr lang="en-US" dirty="0" err="1"/>
              <a:t>Yantar</a:t>
            </a:r>
            <a:r>
              <a:rPr lang="en-US" dirty="0"/>
              <a:t> shipyards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02CD1-B89D-4030-8275-928E97048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893" y="1023405"/>
            <a:ext cx="3935830" cy="880876"/>
          </a:xfrm>
          <a:prstGeom prst="rect">
            <a:avLst/>
          </a:prstGeom>
        </p:spPr>
      </p:pic>
      <p:pic>
        <p:nvPicPr>
          <p:cNvPr id="6" name="Picture 5" descr="A close-up of a building&#10;&#10;Description automatically generated with medium confidence">
            <a:extLst>
              <a:ext uri="{FF2B5EF4-FFF2-40B4-BE49-F238E27FC236}">
                <a16:creationId xmlns:a16="http://schemas.microsoft.com/office/drawing/2014/main" id="{D9D25604-A1B6-435F-9409-C59B33581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1961" y="987593"/>
            <a:ext cx="952500" cy="952500"/>
          </a:xfrm>
          <a:prstGeom prst="rect">
            <a:avLst/>
          </a:prstGeom>
        </p:spPr>
      </p:pic>
      <p:pic>
        <p:nvPicPr>
          <p:cNvPr id="8" name="Picture 7" descr="A picture containing text, outdoor, sky, building&#10;&#10;Description automatically generated">
            <a:extLst>
              <a:ext uri="{FF2B5EF4-FFF2-40B4-BE49-F238E27FC236}">
                <a16:creationId xmlns:a16="http://schemas.microsoft.com/office/drawing/2014/main" id="{79D9EA8B-3EE2-4E58-B983-6001E439F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892" y="2275973"/>
            <a:ext cx="3745832" cy="280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662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7A731-3908-4E9D-A2EF-D5CC37B5D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>
            <a:normAutofit/>
          </a:bodyPr>
          <a:lstStyle/>
          <a:p>
            <a:r>
              <a:rPr lang="en-US" b="1" dirty="0"/>
              <a:t>Admiral </a:t>
            </a:r>
            <a:r>
              <a:rPr lang="en-US" b="1" dirty="0" err="1"/>
              <a:t>Panteleyev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04A5E-3A68-418B-98B6-94850A743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5" y="2163146"/>
            <a:ext cx="5122606" cy="3216276"/>
          </a:xfrm>
        </p:spPr>
        <p:txBody>
          <a:bodyPr anchor="t">
            <a:normAutofit fontScale="92500" lnSpcReduction="20000"/>
          </a:bodyPr>
          <a:lstStyle/>
          <a:p>
            <a:r>
              <a:rPr lang="en-US" dirty="0"/>
              <a:t>Keel laid 28 January 1988</a:t>
            </a:r>
          </a:p>
          <a:p>
            <a:r>
              <a:rPr lang="en-US" dirty="0"/>
              <a:t>Launched 7 February 1990</a:t>
            </a:r>
          </a:p>
          <a:p>
            <a:r>
              <a:rPr lang="en-US" dirty="0"/>
              <a:t>Commissioned 19 December 1991</a:t>
            </a:r>
          </a:p>
          <a:p>
            <a:r>
              <a:rPr lang="en-US" dirty="0"/>
              <a:t>1992 assigned to Pacific fleet</a:t>
            </a:r>
          </a:p>
          <a:p>
            <a:r>
              <a:rPr lang="en-US" dirty="0"/>
              <a:t>2009 anti-piracy deployment off Somalia</a:t>
            </a:r>
          </a:p>
          <a:p>
            <a:r>
              <a:rPr lang="en-US" dirty="0"/>
              <a:t>2012 participated in U.S. led RIMPAC naval exercise</a:t>
            </a:r>
          </a:p>
          <a:p>
            <a:r>
              <a:rPr lang="en-US" dirty="0"/>
              <a:t>2017 port visit to Manila</a:t>
            </a:r>
          </a:p>
          <a:p>
            <a:r>
              <a:rPr lang="en-US" dirty="0"/>
              <a:t>2021 Active duty in the Pacific Fleet</a:t>
            </a:r>
          </a:p>
          <a:p>
            <a:endParaRPr lang="en-US" dirty="0"/>
          </a:p>
        </p:txBody>
      </p:sp>
      <p:pic>
        <p:nvPicPr>
          <p:cNvPr id="5" name="Picture 4" descr="A picture containing boat, water, outdoor, sky&#10;&#10;Description automatically generated">
            <a:extLst>
              <a:ext uri="{FF2B5EF4-FFF2-40B4-BE49-F238E27FC236}">
                <a16:creationId xmlns:a16="http://schemas.microsoft.com/office/drawing/2014/main" id="{AFB98493-CB85-4496-AFF0-A105D8AA4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92" y="1456314"/>
            <a:ext cx="5451627" cy="362533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582996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D8728-D24C-4B88-A3F5-CAFD690AE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r>
              <a:rPr lang="en-US" sz="2800" b="1"/>
              <a:t>Admiral Chabanenko</a:t>
            </a:r>
            <a:br>
              <a:rPr lang="en-US" sz="2800"/>
            </a:br>
            <a:r>
              <a:rPr lang="en-US" sz="2800"/>
              <a:t>Udaloy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35797-A39A-4346-8E69-CFEF44928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8"/>
            <a:ext cx="3643674" cy="38924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Keel laid 28 February 1989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Launched 16 June 1994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Commissioned 28 January 1999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2000 assigned to the Northern Fleet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2008 sailed the Panama Canal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2009 Anti-piracy patrol near Somalia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2011 joint naval exercise with NATO countries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2013 drydocked for overhaul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2021 Remains in drydock at Murmansk, Russia</a:t>
            </a:r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pic>
        <p:nvPicPr>
          <p:cNvPr id="5" name="Picture 4" descr="A large ship in the water&#10;&#10;Description automatically generated with low confidence">
            <a:extLst>
              <a:ext uri="{FF2B5EF4-FFF2-40B4-BE49-F238E27FC236}">
                <a16:creationId xmlns:a16="http://schemas.microsoft.com/office/drawing/2014/main" id="{E00A8B25-90A1-4C58-A7BE-9C5AA0A85C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1" r="4929" b="-1"/>
          <a:stretch/>
        </p:blipFill>
        <p:spPr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880408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D4EF2-1E3E-4965-AE0A-EE85EF12A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478" y="495300"/>
            <a:ext cx="9905998" cy="1143000"/>
          </a:xfrm>
        </p:spPr>
        <p:txBody>
          <a:bodyPr/>
          <a:lstStyle/>
          <a:p>
            <a:r>
              <a:rPr lang="en-US" b="1" dirty="0" err="1"/>
              <a:t>Udaloy</a:t>
            </a:r>
            <a:r>
              <a:rPr lang="en-US" b="1" dirty="0"/>
              <a:t> II upgrades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8C437-0476-4FC3-B8A4-891DE4592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4556" y="1463350"/>
            <a:ext cx="9905998" cy="223105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SS-N-22 ‘Sunburn’ Anti ship missile</a:t>
            </a:r>
          </a:p>
          <a:p>
            <a:r>
              <a:rPr lang="en-US" dirty="0"/>
              <a:t>Mach 3 speeds</a:t>
            </a:r>
          </a:p>
          <a:p>
            <a:r>
              <a:rPr lang="en-US" dirty="0"/>
              <a:t>150 miles</a:t>
            </a:r>
          </a:p>
          <a:p>
            <a:r>
              <a:rPr lang="en-US" dirty="0"/>
              <a:t>Nuclear capable</a:t>
            </a:r>
          </a:p>
          <a:p>
            <a:r>
              <a:rPr lang="en-US" dirty="0"/>
              <a:t>2x quad launchers facing forward</a:t>
            </a:r>
          </a:p>
          <a:p>
            <a:endParaRPr lang="en-US" dirty="0"/>
          </a:p>
        </p:txBody>
      </p:sp>
      <p:pic>
        <p:nvPicPr>
          <p:cNvPr id="5" name="Picture 4" descr="A picture containing sky, plane, outdoor, transport&#10;&#10;Description automatically generated">
            <a:extLst>
              <a:ext uri="{FF2B5EF4-FFF2-40B4-BE49-F238E27FC236}">
                <a16:creationId xmlns:a16="http://schemas.microsoft.com/office/drawing/2014/main" id="{2C47A7ED-754D-4C87-B51F-A292C022B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658" y="793102"/>
            <a:ext cx="4533283" cy="29013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159A91-1E36-4D22-8EED-56878A012060}"/>
              </a:ext>
            </a:extLst>
          </p:cNvPr>
          <p:cNvSpPr txBox="1">
            <a:spLocks/>
          </p:cNvSpPr>
          <p:nvPr/>
        </p:nvSpPr>
        <p:spPr>
          <a:xfrm>
            <a:off x="6746033" y="3906156"/>
            <a:ext cx="4954521" cy="2425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Zvezda M-2 sonar system</a:t>
            </a:r>
          </a:p>
          <a:p>
            <a:r>
              <a:rPr lang="en-US" dirty="0"/>
              <a:t>Improved Horse Jaw</a:t>
            </a:r>
          </a:p>
          <a:p>
            <a:r>
              <a:rPr lang="en-US" dirty="0"/>
              <a:t>120km range scale</a:t>
            </a:r>
          </a:p>
          <a:p>
            <a:r>
              <a:rPr lang="en-US" dirty="0"/>
              <a:t>1.5 degree bearing accuracy</a:t>
            </a:r>
          </a:p>
          <a:p>
            <a:r>
              <a:rPr lang="en-US" dirty="0"/>
              <a:t>VDS to 400 meters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9C0AE1-22DD-460C-9F64-687CE9E37321}"/>
              </a:ext>
            </a:extLst>
          </p:cNvPr>
          <p:cNvSpPr txBox="1">
            <a:spLocks/>
          </p:cNvSpPr>
          <p:nvPr/>
        </p:nvSpPr>
        <p:spPr>
          <a:xfrm>
            <a:off x="469608" y="4743576"/>
            <a:ext cx="198434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AK-130</a:t>
            </a:r>
          </a:p>
          <a:p>
            <a:r>
              <a:rPr lang="en-US" dirty="0"/>
              <a:t>130mm </a:t>
            </a:r>
            <a:r>
              <a:rPr lang="en-US"/>
              <a:t>dual cannon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 descr="A picture containing boat, dirty&#10;&#10;Description automatically generated">
            <a:extLst>
              <a:ext uri="{FF2B5EF4-FFF2-40B4-BE49-F238E27FC236}">
                <a16:creationId xmlns:a16="http://schemas.microsoft.com/office/drawing/2014/main" id="{4550370E-2C65-4DD5-9EC6-9107DC074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950" y="3711249"/>
            <a:ext cx="4222880" cy="28152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7921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690F3EE-0CD1-4520-B020-4E1DF3141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EFDE1E9-7FE0-45CA-9DE2-237F77319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2270840"/>
          </a:xfrm>
          <a:custGeom>
            <a:avLst/>
            <a:gdLst>
              <a:gd name="connsiteX0" fmla="*/ 0 w 12192000"/>
              <a:gd name="connsiteY0" fmla="*/ 0 h 2270840"/>
              <a:gd name="connsiteX1" fmla="*/ 12192000 w 12192000"/>
              <a:gd name="connsiteY1" fmla="*/ 0 h 2270840"/>
              <a:gd name="connsiteX2" fmla="*/ 12192000 w 12192000"/>
              <a:gd name="connsiteY2" fmla="*/ 519831 h 2270840"/>
              <a:gd name="connsiteX3" fmla="*/ 12192000 w 12192000"/>
              <a:gd name="connsiteY3" fmla="*/ 744794 h 2270840"/>
              <a:gd name="connsiteX4" fmla="*/ 12192000 w 12192000"/>
              <a:gd name="connsiteY4" fmla="*/ 1754022 h 2270840"/>
              <a:gd name="connsiteX5" fmla="*/ 11957522 w 12192000"/>
              <a:gd name="connsiteY5" fmla="*/ 1797924 h 2270840"/>
              <a:gd name="connsiteX6" fmla="*/ 11679973 w 12192000"/>
              <a:gd name="connsiteY6" fmla="*/ 1847668 h 2270840"/>
              <a:gd name="connsiteX7" fmla="*/ 11401197 w 12192000"/>
              <a:gd name="connsiteY7" fmla="*/ 1896361 h 2270840"/>
              <a:gd name="connsiteX8" fmla="*/ 11121192 w 12192000"/>
              <a:gd name="connsiteY8" fmla="*/ 1938047 h 2270840"/>
              <a:gd name="connsiteX9" fmla="*/ 10842416 w 12192000"/>
              <a:gd name="connsiteY9" fmla="*/ 1980084 h 2270840"/>
              <a:gd name="connsiteX10" fmla="*/ 10562411 w 12192000"/>
              <a:gd name="connsiteY10" fmla="*/ 2019319 h 2270840"/>
              <a:gd name="connsiteX11" fmla="*/ 10286091 w 12192000"/>
              <a:gd name="connsiteY11" fmla="*/ 2052948 h 2270840"/>
              <a:gd name="connsiteX12" fmla="*/ 10006086 w 12192000"/>
              <a:gd name="connsiteY12" fmla="*/ 2084826 h 2270840"/>
              <a:gd name="connsiteX13" fmla="*/ 9727310 w 12192000"/>
              <a:gd name="connsiteY13" fmla="*/ 2113902 h 2270840"/>
              <a:gd name="connsiteX14" fmla="*/ 9453445 w 12192000"/>
              <a:gd name="connsiteY14" fmla="*/ 2139124 h 2270840"/>
              <a:gd name="connsiteX15" fmla="*/ 9175897 w 12192000"/>
              <a:gd name="connsiteY15" fmla="*/ 2164346 h 2270840"/>
              <a:gd name="connsiteX16" fmla="*/ 8902033 w 12192000"/>
              <a:gd name="connsiteY16" fmla="*/ 2185365 h 2270840"/>
              <a:gd name="connsiteX17" fmla="*/ 8628169 w 12192000"/>
              <a:gd name="connsiteY17" fmla="*/ 2201829 h 2270840"/>
              <a:gd name="connsiteX18" fmla="*/ 8355533 w 12192000"/>
              <a:gd name="connsiteY18" fmla="*/ 2218995 h 2270840"/>
              <a:gd name="connsiteX19" fmla="*/ 8085353 w 12192000"/>
              <a:gd name="connsiteY19" fmla="*/ 2233357 h 2270840"/>
              <a:gd name="connsiteX20" fmla="*/ 7817629 w 12192000"/>
              <a:gd name="connsiteY20" fmla="*/ 2243516 h 2270840"/>
              <a:gd name="connsiteX21" fmla="*/ 7549905 w 12192000"/>
              <a:gd name="connsiteY21" fmla="*/ 2252274 h 2270840"/>
              <a:gd name="connsiteX22" fmla="*/ 7284638 w 12192000"/>
              <a:gd name="connsiteY22" fmla="*/ 2260681 h 2270840"/>
              <a:gd name="connsiteX23" fmla="*/ 7023055 w 12192000"/>
              <a:gd name="connsiteY23" fmla="*/ 2264535 h 2270840"/>
              <a:gd name="connsiteX24" fmla="*/ 6761472 w 12192000"/>
              <a:gd name="connsiteY24" fmla="*/ 2268738 h 2270840"/>
              <a:gd name="connsiteX25" fmla="*/ 6503573 w 12192000"/>
              <a:gd name="connsiteY25" fmla="*/ 2270840 h 2270840"/>
              <a:gd name="connsiteX26" fmla="*/ 6248130 w 12192000"/>
              <a:gd name="connsiteY26" fmla="*/ 2268738 h 2270840"/>
              <a:gd name="connsiteX27" fmla="*/ 5995144 w 12192000"/>
              <a:gd name="connsiteY27" fmla="*/ 2268738 h 2270840"/>
              <a:gd name="connsiteX28" fmla="*/ 5744613 w 12192000"/>
              <a:gd name="connsiteY28" fmla="*/ 2264535 h 2270840"/>
              <a:gd name="connsiteX29" fmla="*/ 5498995 w 12192000"/>
              <a:gd name="connsiteY29" fmla="*/ 2258229 h 2270840"/>
              <a:gd name="connsiteX30" fmla="*/ 5255834 w 12192000"/>
              <a:gd name="connsiteY30" fmla="*/ 2252274 h 2270840"/>
              <a:gd name="connsiteX31" fmla="*/ 5017584 w 12192000"/>
              <a:gd name="connsiteY31" fmla="*/ 2245618 h 2270840"/>
              <a:gd name="connsiteX32" fmla="*/ 4780562 w 12192000"/>
              <a:gd name="connsiteY32" fmla="*/ 2235459 h 2270840"/>
              <a:gd name="connsiteX33" fmla="*/ 4547227 w 12192000"/>
              <a:gd name="connsiteY33" fmla="*/ 2224599 h 2270840"/>
              <a:gd name="connsiteX34" fmla="*/ 4318800 w 12192000"/>
              <a:gd name="connsiteY34" fmla="*/ 2214791 h 2270840"/>
              <a:gd name="connsiteX35" fmla="*/ 3873004 w 12192000"/>
              <a:gd name="connsiteY35" fmla="*/ 2187116 h 2270840"/>
              <a:gd name="connsiteX36" fmla="*/ 3445628 w 12192000"/>
              <a:gd name="connsiteY36" fmla="*/ 2157691 h 2270840"/>
              <a:gd name="connsiteX37" fmla="*/ 3035446 w 12192000"/>
              <a:gd name="connsiteY37" fmla="*/ 2126863 h 2270840"/>
              <a:gd name="connsiteX38" fmla="*/ 2647370 w 12192000"/>
              <a:gd name="connsiteY38" fmla="*/ 2092884 h 2270840"/>
              <a:gd name="connsiteX39" fmla="*/ 2276487 w 12192000"/>
              <a:gd name="connsiteY39" fmla="*/ 2057502 h 2270840"/>
              <a:gd name="connsiteX40" fmla="*/ 1932621 w 12192000"/>
              <a:gd name="connsiteY40" fmla="*/ 2019319 h 2270840"/>
              <a:gd name="connsiteX41" fmla="*/ 1609634 w 12192000"/>
              <a:gd name="connsiteY41" fmla="*/ 1981836 h 2270840"/>
              <a:gd name="connsiteX42" fmla="*/ 1312435 w 12192000"/>
              <a:gd name="connsiteY42" fmla="*/ 1944353 h 2270840"/>
              <a:gd name="connsiteX43" fmla="*/ 1039799 w 12192000"/>
              <a:gd name="connsiteY43" fmla="*/ 1908972 h 2270840"/>
              <a:gd name="connsiteX44" fmla="*/ 797865 w 12192000"/>
              <a:gd name="connsiteY44" fmla="*/ 1875342 h 2270840"/>
              <a:gd name="connsiteX45" fmla="*/ 579265 w 12192000"/>
              <a:gd name="connsiteY45" fmla="*/ 1843464 h 2270840"/>
              <a:gd name="connsiteX46" fmla="*/ 395052 w 12192000"/>
              <a:gd name="connsiteY46" fmla="*/ 1816841 h 2270840"/>
              <a:gd name="connsiteX47" fmla="*/ 240312 w 12192000"/>
              <a:gd name="connsiteY47" fmla="*/ 1791618 h 2270840"/>
              <a:gd name="connsiteX48" fmla="*/ 27853 w 12192000"/>
              <a:gd name="connsiteY48" fmla="*/ 1755537 h 2270840"/>
              <a:gd name="connsiteX49" fmla="*/ 0 w 12192000"/>
              <a:gd name="connsiteY49" fmla="*/ 1750824 h 2270840"/>
              <a:gd name="connsiteX50" fmla="*/ 0 w 12192000"/>
              <a:gd name="connsiteY50" fmla="*/ 744794 h 2270840"/>
              <a:gd name="connsiteX51" fmla="*/ 0 w 12192000"/>
              <a:gd name="connsiteY51" fmla="*/ 519831 h 227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270840">
                <a:moveTo>
                  <a:pt x="0" y="0"/>
                </a:moveTo>
                <a:lnTo>
                  <a:pt x="12192000" y="0"/>
                </a:lnTo>
                <a:lnTo>
                  <a:pt x="12192000" y="519831"/>
                </a:lnTo>
                <a:lnTo>
                  <a:pt x="12192000" y="744794"/>
                </a:lnTo>
                <a:lnTo>
                  <a:pt x="12192000" y="1754022"/>
                </a:lnTo>
                <a:lnTo>
                  <a:pt x="11957522" y="1797924"/>
                </a:lnTo>
                <a:lnTo>
                  <a:pt x="11679973" y="1847668"/>
                </a:lnTo>
                <a:lnTo>
                  <a:pt x="11401197" y="1896361"/>
                </a:lnTo>
                <a:lnTo>
                  <a:pt x="11121192" y="1938047"/>
                </a:lnTo>
                <a:lnTo>
                  <a:pt x="10842416" y="1980084"/>
                </a:lnTo>
                <a:lnTo>
                  <a:pt x="10562411" y="2019319"/>
                </a:lnTo>
                <a:lnTo>
                  <a:pt x="10286091" y="2052948"/>
                </a:lnTo>
                <a:lnTo>
                  <a:pt x="10006086" y="2084826"/>
                </a:lnTo>
                <a:lnTo>
                  <a:pt x="9727310" y="2113902"/>
                </a:lnTo>
                <a:lnTo>
                  <a:pt x="9453445" y="2139124"/>
                </a:lnTo>
                <a:lnTo>
                  <a:pt x="9175897" y="2164346"/>
                </a:lnTo>
                <a:lnTo>
                  <a:pt x="8902033" y="2185365"/>
                </a:lnTo>
                <a:lnTo>
                  <a:pt x="8628169" y="2201829"/>
                </a:lnTo>
                <a:lnTo>
                  <a:pt x="8355533" y="2218995"/>
                </a:lnTo>
                <a:lnTo>
                  <a:pt x="8085353" y="2233357"/>
                </a:lnTo>
                <a:lnTo>
                  <a:pt x="7817629" y="2243516"/>
                </a:lnTo>
                <a:lnTo>
                  <a:pt x="7549905" y="2252274"/>
                </a:lnTo>
                <a:lnTo>
                  <a:pt x="7284638" y="2260681"/>
                </a:lnTo>
                <a:lnTo>
                  <a:pt x="7023055" y="2264535"/>
                </a:lnTo>
                <a:lnTo>
                  <a:pt x="6761472" y="2268738"/>
                </a:lnTo>
                <a:lnTo>
                  <a:pt x="6503573" y="2270840"/>
                </a:lnTo>
                <a:lnTo>
                  <a:pt x="6248130" y="2268738"/>
                </a:lnTo>
                <a:lnTo>
                  <a:pt x="5995144" y="2268738"/>
                </a:lnTo>
                <a:lnTo>
                  <a:pt x="5744613" y="2264535"/>
                </a:lnTo>
                <a:lnTo>
                  <a:pt x="5498995" y="2258229"/>
                </a:lnTo>
                <a:lnTo>
                  <a:pt x="5255834" y="2252274"/>
                </a:lnTo>
                <a:lnTo>
                  <a:pt x="5017584" y="2245618"/>
                </a:lnTo>
                <a:lnTo>
                  <a:pt x="4780562" y="2235459"/>
                </a:lnTo>
                <a:lnTo>
                  <a:pt x="4547227" y="2224599"/>
                </a:lnTo>
                <a:lnTo>
                  <a:pt x="4318800" y="2214791"/>
                </a:lnTo>
                <a:lnTo>
                  <a:pt x="3873004" y="2187116"/>
                </a:lnTo>
                <a:lnTo>
                  <a:pt x="3445628" y="2157691"/>
                </a:lnTo>
                <a:lnTo>
                  <a:pt x="3035446" y="2126863"/>
                </a:lnTo>
                <a:lnTo>
                  <a:pt x="2647370" y="2092884"/>
                </a:lnTo>
                <a:lnTo>
                  <a:pt x="2276487" y="2057502"/>
                </a:lnTo>
                <a:lnTo>
                  <a:pt x="1932621" y="2019319"/>
                </a:lnTo>
                <a:lnTo>
                  <a:pt x="1609634" y="1981836"/>
                </a:lnTo>
                <a:lnTo>
                  <a:pt x="1312435" y="1944353"/>
                </a:lnTo>
                <a:lnTo>
                  <a:pt x="1039799" y="1908972"/>
                </a:lnTo>
                <a:lnTo>
                  <a:pt x="797865" y="1875342"/>
                </a:lnTo>
                <a:lnTo>
                  <a:pt x="579265" y="1843464"/>
                </a:lnTo>
                <a:lnTo>
                  <a:pt x="395052" y="1816841"/>
                </a:lnTo>
                <a:lnTo>
                  <a:pt x="240312" y="1791618"/>
                </a:lnTo>
                <a:lnTo>
                  <a:pt x="27853" y="1755537"/>
                </a:lnTo>
                <a:lnTo>
                  <a:pt x="0" y="1750824"/>
                </a:lnTo>
                <a:lnTo>
                  <a:pt x="0" y="744794"/>
                </a:lnTo>
                <a:lnTo>
                  <a:pt x="0" y="519831"/>
                </a:lnTo>
                <a:close/>
              </a:path>
            </a:pathLst>
          </a:cu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1735D-AB42-4D52-BD98-2DCE02936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BFBFBF"/>
                </a:solidFill>
              </a:rPr>
              <a:t>Final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46949-DE3F-48E9-A75E-AE71BA51D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434388"/>
            <a:ext cx="9905998" cy="381401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3300"/>
                </a:solidFill>
              </a:rPr>
              <a:t>The only surface ASW vessel I feared</a:t>
            </a:r>
          </a:p>
          <a:p>
            <a:r>
              <a:rPr lang="en-US" sz="2800" b="1" dirty="0">
                <a:solidFill>
                  <a:srgbClr val="FF3300"/>
                </a:solidFill>
              </a:rPr>
              <a:t>Very capable Horse Jaw sonar suite</a:t>
            </a:r>
          </a:p>
          <a:p>
            <a:r>
              <a:rPr lang="en-US" sz="2800" b="1" dirty="0">
                <a:solidFill>
                  <a:srgbClr val="FF3300"/>
                </a:solidFill>
              </a:rPr>
              <a:t>Very fast, reliable ship</a:t>
            </a:r>
          </a:p>
          <a:p>
            <a:r>
              <a:rPr lang="en-US" sz="2800" b="1" dirty="0">
                <a:solidFill>
                  <a:srgbClr val="FF3300"/>
                </a:solidFill>
              </a:rPr>
              <a:t>Weak Anti-ship and Anti-air weapons</a:t>
            </a:r>
          </a:p>
          <a:p>
            <a:r>
              <a:rPr lang="en-US" sz="2800" b="1" dirty="0">
                <a:solidFill>
                  <a:srgbClr val="FF3300"/>
                </a:solidFill>
              </a:rPr>
              <a:t>Absolute icon of the Cold War</a:t>
            </a:r>
          </a:p>
          <a:p>
            <a:r>
              <a:rPr lang="en-US" sz="2800" b="1" dirty="0">
                <a:solidFill>
                  <a:srgbClr val="FF3300"/>
                </a:solidFill>
              </a:rPr>
              <a:t>With Modernization, can compete in the 21</a:t>
            </a:r>
            <a:r>
              <a:rPr lang="en-US" sz="2800" b="1" baseline="30000" dirty="0">
                <a:solidFill>
                  <a:srgbClr val="FF3300"/>
                </a:solidFill>
              </a:rPr>
              <a:t>st</a:t>
            </a:r>
            <a:r>
              <a:rPr lang="en-US" sz="2800" b="1" dirty="0">
                <a:solidFill>
                  <a:srgbClr val="FF3300"/>
                </a:solidFill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2546651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A3E63-E195-4BCD-AB39-F3CC1031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1535" y="2146301"/>
            <a:ext cx="4588931" cy="576262"/>
          </a:xfrm>
        </p:spPr>
        <p:txBody>
          <a:bodyPr/>
          <a:lstStyle/>
          <a:p>
            <a:r>
              <a:rPr lang="en-US" sz="3600" b="1" dirty="0"/>
              <a:t>Department Heads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43268-31B5-4751-B160-7D1B3DDEB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6128" y="2934819"/>
            <a:ext cx="5649912" cy="4249738"/>
          </a:xfrm>
        </p:spPr>
        <p:txBody>
          <a:bodyPr>
            <a:normAutofit/>
          </a:bodyPr>
          <a:lstStyle/>
          <a:p>
            <a:r>
              <a:rPr lang="en-US" sz="3200" dirty="0"/>
              <a:t>Adam Morgan</a:t>
            </a:r>
          </a:p>
          <a:p>
            <a:r>
              <a:rPr lang="en-US" sz="3200" dirty="0"/>
              <a:t>Harpoon Henry</a:t>
            </a:r>
          </a:p>
          <a:p>
            <a:r>
              <a:rPr lang="en-US" sz="3200" dirty="0"/>
              <a:t>JB</a:t>
            </a:r>
          </a:p>
          <a:p>
            <a:r>
              <a:rPr lang="en-US" sz="3200" dirty="0"/>
              <a:t>Kelly Martin</a:t>
            </a:r>
          </a:p>
          <a:p>
            <a:r>
              <a:rPr lang="en-US" sz="3200" dirty="0"/>
              <a:t>William R. Collier Jr.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8072C-5757-4546-A5C3-F0B325B603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6141" y="2137834"/>
            <a:ext cx="4604280" cy="584729"/>
          </a:xfrm>
        </p:spPr>
        <p:txBody>
          <a:bodyPr/>
          <a:lstStyle/>
          <a:p>
            <a:r>
              <a:rPr lang="en-US" sz="3600" b="1" dirty="0"/>
              <a:t>Division Officers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10F857-EF79-4F38-8230-97E6C788D9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791" y="2770718"/>
            <a:ext cx="2744788" cy="4135438"/>
          </a:xfrm>
        </p:spPr>
        <p:txBody>
          <a:bodyPr/>
          <a:lstStyle/>
          <a:p>
            <a:r>
              <a:rPr lang="en-US" sz="2400" dirty="0"/>
              <a:t>Alexander Huff</a:t>
            </a:r>
          </a:p>
          <a:p>
            <a:r>
              <a:rPr lang="en-US" sz="2400" dirty="0"/>
              <a:t>Brendan Ferry</a:t>
            </a:r>
          </a:p>
          <a:p>
            <a:r>
              <a:rPr lang="en-US" sz="2400" dirty="0"/>
              <a:t>Chappy James</a:t>
            </a:r>
          </a:p>
          <a:p>
            <a:r>
              <a:rPr lang="en-US" sz="2400" dirty="0"/>
              <a:t>Jason Wang</a:t>
            </a:r>
          </a:p>
          <a:p>
            <a:r>
              <a:rPr lang="en-US" sz="2400" dirty="0"/>
              <a:t>Jeremy Edwards</a:t>
            </a:r>
          </a:p>
          <a:p>
            <a:r>
              <a:rPr lang="en-US" sz="2400" dirty="0"/>
              <a:t>Joel </a:t>
            </a:r>
            <a:r>
              <a:rPr lang="en-US" sz="2400" dirty="0" err="1"/>
              <a:t>Corrente</a:t>
            </a:r>
            <a:endParaRPr lang="en-US" sz="2400" dirty="0"/>
          </a:p>
          <a:p>
            <a:r>
              <a:rPr lang="en-US" sz="2400" dirty="0"/>
              <a:t>DJS4000</a:t>
            </a:r>
          </a:p>
          <a:p>
            <a:endParaRPr lang="en-US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2DE0E3AB-6665-4380-8D24-DDFCF6D335AC}"/>
              </a:ext>
            </a:extLst>
          </p:cNvPr>
          <p:cNvSpPr txBox="1">
            <a:spLocks/>
          </p:cNvSpPr>
          <p:nvPr/>
        </p:nvSpPr>
        <p:spPr>
          <a:xfrm>
            <a:off x="8915401" y="2722563"/>
            <a:ext cx="3086099" cy="41354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Jordan </a:t>
            </a:r>
            <a:r>
              <a:rPr lang="en-US" sz="2400" dirty="0" err="1"/>
              <a:t>Vodrazka</a:t>
            </a:r>
            <a:endParaRPr lang="en-US" sz="2400" dirty="0"/>
          </a:p>
          <a:p>
            <a:r>
              <a:rPr lang="en-US" sz="2400" dirty="0"/>
              <a:t>Josh Warrick</a:t>
            </a:r>
          </a:p>
          <a:p>
            <a:r>
              <a:rPr lang="en-US" sz="2400" dirty="0"/>
              <a:t>Nathaniel Wilbanks</a:t>
            </a:r>
          </a:p>
          <a:p>
            <a:r>
              <a:rPr lang="en-US" sz="2400" dirty="0"/>
              <a:t>Robby Stahl</a:t>
            </a:r>
          </a:p>
          <a:p>
            <a:r>
              <a:rPr lang="en-US" sz="2400" dirty="0"/>
              <a:t>Scott Borg</a:t>
            </a:r>
          </a:p>
          <a:p>
            <a:r>
              <a:rPr lang="en-US" sz="2400" dirty="0"/>
              <a:t>Sean O’Neil</a:t>
            </a:r>
          </a:p>
          <a:p>
            <a:endParaRPr lang="en-US" dirty="0"/>
          </a:p>
        </p:txBody>
      </p:sp>
      <p:pic>
        <p:nvPicPr>
          <p:cNvPr id="15" name="Picture 14" descr="Text&#10;&#10;Description automatically generated with low confidence">
            <a:extLst>
              <a:ext uri="{FF2B5EF4-FFF2-40B4-BE49-F238E27FC236}">
                <a16:creationId xmlns:a16="http://schemas.microsoft.com/office/drawing/2014/main" id="{A6419110-2269-4A9C-86C5-163E71762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315" y="163511"/>
            <a:ext cx="7547792" cy="1886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19FC69AE-91A7-4540-815D-7B6B4F707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893" y="269589"/>
            <a:ext cx="1722120" cy="172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48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C7E2E-3087-49A1-8F97-3E0E49559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 dirty="0"/>
              <a:t>Severnaya </a:t>
            </a:r>
            <a:r>
              <a:rPr lang="en-US" dirty="0" err="1"/>
              <a:t>Verf</a:t>
            </a:r>
            <a:br>
              <a:rPr lang="en-US" dirty="0"/>
            </a:br>
            <a:r>
              <a:rPr lang="en-US" dirty="0"/>
              <a:t>shipyard 190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565DA-07BB-431E-AC1B-E03B64AF4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9905998" cy="3124201"/>
          </a:xfrm>
        </p:spPr>
        <p:txBody>
          <a:bodyPr>
            <a:normAutofit/>
          </a:bodyPr>
          <a:lstStyle/>
          <a:p>
            <a:r>
              <a:rPr lang="en-US" dirty="0"/>
              <a:t>Located in St. Petersburg, Russia</a:t>
            </a:r>
          </a:p>
          <a:p>
            <a:r>
              <a:rPr lang="en-US" dirty="0"/>
              <a:t>Established in 1890</a:t>
            </a:r>
          </a:p>
          <a:p>
            <a:r>
              <a:rPr lang="en-US" dirty="0"/>
              <a:t>Builds both military and civilian vessels</a:t>
            </a:r>
          </a:p>
          <a:p>
            <a:r>
              <a:rPr lang="en-US" dirty="0"/>
              <a:t>Primary export market to India and southeast Asia</a:t>
            </a:r>
          </a:p>
          <a:p>
            <a:r>
              <a:rPr lang="en-US" dirty="0"/>
              <a:t>8 construction slips, 1 floating drydock and a new ‘large vessel’ drydock</a:t>
            </a:r>
          </a:p>
        </p:txBody>
      </p:sp>
      <p:pic>
        <p:nvPicPr>
          <p:cNvPr id="5" name="Picture 4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7116C0C6-DFAD-4A92-AAEC-78E570333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053" y="260578"/>
            <a:ext cx="6401722" cy="2995806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01AB8CC-187E-4803-9232-9078D4A43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018" y="2093552"/>
            <a:ext cx="1750649" cy="102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12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2850C-E8CB-4BAE-B0BE-C7CF263D4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 dirty="0" err="1"/>
              <a:t>Yantar</a:t>
            </a:r>
            <a:r>
              <a:rPr lang="en-US" dirty="0"/>
              <a:t> shipyard</a:t>
            </a:r>
            <a:br>
              <a:rPr lang="en-US" dirty="0"/>
            </a:br>
            <a:r>
              <a:rPr lang="en-US" dirty="0"/>
              <a:t>Kaliningrad, Russia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E6081-49AD-456E-848C-3BA7A2E2F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5113613" cy="3124201"/>
          </a:xfrm>
        </p:spPr>
        <p:txBody>
          <a:bodyPr>
            <a:normAutofit/>
          </a:bodyPr>
          <a:lstStyle/>
          <a:p>
            <a:r>
              <a:rPr lang="en-US" dirty="0"/>
              <a:t>Founded in 1945</a:t>
            </a:r>
          </a:p>
          <a:p>
            <a:r>
              <a:rPr lang="en-US" dirty="0"/>
              <a:t>Builds military and civilian fishing vessels</a:t>
            </a:r>
          </a:p>
          <a:p>
            <a:r>
              <a:rPr lang="en-US" dirty="0"/>
              <a:t>Most </a:t>
            </a:r>
            <a:r>
              <a:rPr lang="en-US" dirty="0" err="1"/>
              <a:t>Udaloys</a:t>
            </a:r>
            <a:r>
              <a:rPr lang="en-US" dirty="0"/>
              <a:t> are built here</a:t>
            </a:r>
          </a:p>
          <a:p>
            <a:r>
              <a:rPr lang="en-US" dirty="0"/>
              <a:t>Most of Russia’s  Baltic fleet is based out of Kaliningrad</a:t>
            </a:r>
          </a:p>
          <a:p>
            <a:endParaRPr lang="en-US" dirty="0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4C6FDA2E-495B-41D0-BEBB-D189BD7E2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117" y="2935356"/>
            <a:ext cx="5251981" cy="3478695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851422E-417C-4264-A0FF-9FD79EBFF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134" y="5249117"/>
            <a:ext cx="1836608" cy="542083"/>
          </a:xfrm>
          <a:prstGeom prst="rect">
            <a:avLst/>
          </a:prstGeom>
        </p:spPr>
      </p:pic>
      <p:pic>
        <p:nvPicPr>
          <p:cNvPr id="14" name="Picture 13" descr="A picture containing outdoor, boat, sky, ship&#10;&#10;Description automatically generated">
            <a:extLst>
              <a:ext uri="{FF2B5EF4-FFF2-40B4-BE49-F238E27FC236}">
                <a16:creationId xmlns:a16="http://schemas.microsoft.com/office/drawing/2014/main" id="{042481ED-EE89-4F89-89C6-374EB642E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116" y="280124"/>
            <a:ext cx="5251981" cy="35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42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F2AFE-C58F-48EB-84ED-C826E6F3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25" y="459538"/>
            <a:ext cx="9905998" cy="1127449"/>
          </a:xfrm>
        </p:spPr>
        <p:txBody>
          <a:bodyPr>
            <a:normAutofit/>
          </a:bodyPr>
          <a:lstStyle/>
          <a:p>
            <a:r>
              <a:rPr lang="en-US" b="1" dirty="0" err="1"/>
              <a:t>Udaloy</a:t>
            </a:r>
            <a:r>
              <a:rPr lang="en-US" b="1" dirty="0"/>
              <a:t> by the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2542E-B75B-467C-B970-28285D08F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883" y="1996751"/>
            <a:ext cx="3271966" cy="425164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8400 tons</a:t>
            </a:r>
          </a:p>
          <a:p>
            <a:pPr>
              <a:lnSpc>
                <a:spcPct val="90000"/>
              </a:lnSpc>
            </a:pPr>
            <a:r>
              <a:rPr lang="en-US" dirty="0"/>
              <a:t>536 ft long</a:t>
            </a:r>
          </a:p>
          <a:p>
            <a:pPr>
              <a:lnSpc>
                <a:spcPct val="90000"/>
              </a:lnSpc>
            </a:pPr>
            <a:r>
              <a:rPr lang="en-US" dirty="0"/>
              <a:t>25.6 ft wide</a:t>
            </a:r>
          </a:p>
          <a:p>
            <a:pPr>
              <a:lnSpc>
                <a:spcPct val="90000"/>
              </a:lnSpc>
            </a:pPr>
            <a:r>
              <a:rPr lang="en-US" dirty="0"/>
              <a:t>Combined Gas and Gas </a:t>
            </a:r>
          </a:p>
          <a:p>
            <a:pPr>
              <a:lnSpc>
                <a:spcPct val="90000"/>
              </a:lnSpc>
            </a:pPr>
            <a:r>
              <a:rPr lang="en-US" dirty="0"/>
              <a:t>2 M62 cruise GT 15Kshp</a:t>
            </a:r>
          </a:p>
          <a:p>
            <a:pPr>
              <a:lnSpc>
                <a:spcPct val="90000"/>
              </a:lnSpc>
            </a:pPr>
            <a:r>
              <a:rPr lang="en-US" dirty="0"/>
              <a:t>2 M8KF boost GT 45Kshp</a:t>
            </a:r>
          </a:p>
          <a:p>
            <a:pPr>
              <a:lnSpc>
                <a:spcPct val="90000"/>
              </a:lnSpc>
            </a:pPr>
            <a:r>
              <a:rPr lang="en-US" dirty="0"/>
              <a:t>2 shafts, 5-blades </a:t>
            </a:r>
          </a:p>
          <a:p>
            <a:pPr>
              <a:lnSpc>
                <a:spcPct val="90000"/>
              </a:lnSpc>
            </a:pPr>
            <a:r>
              <a:rPr lang="en-US" dirty="0"/>
              <a:t>30 knots, 5k miles</a:t>
            </a:r>
          </a:p>
          <a:p>
            <a:pPr>
              <a:lnSpc>
                <a:spcPct val="90000"/>
              </a:lnSpc>
            </a:pPr>
            <a:r>
              <a:rPr lang="en-US" dirty="0"/>
              <a:t>220 crew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BB4723D-DA54-4EB7-8F2A-892CAA2978C0}"/>
              </a:ext>
            </a:extLst>
          </p:cNvPr>
          <p:cNvSpPr txBox="1">
            <a:spLocks/>
          </p:cNvSpPr>
          <p:nvPr/>
        </p:nvSpPr>
        <p:spPr>
          <a:xfrm>
            <a:off x="7882699" y="1820613"/>
            <a:ext cx="4652897" cy="4865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Top Plate 3-d Air search</a:t>
            </a:r>
          </a:p>
          <a:p>
            <a:r>
              <a:rPr lang="en-US" dirty="0"/>
              <a:t>Strut Pair air/surf search</a:t>
            </a:r>
          </a:p>
          <a:p>
            <a:r>
              <a:rPr lang="en-US" dirty="0"/>
              <a:t>Horse Jaw bow sonar</a:t>
            </a:r>
          </a:p>
          <a:p>
            <a:r>
              <a:rPr lang="en-US" dirty="0"/>
              <a:t>Horse Tail towed array</a:t>
            </a:r>
          </a:p>
          <a:p>
            <a:r>
              <a:rPr lang="en-US" dirty="0"/>
              <a:t>Eye Bowl SSM targeting</a:t>
            </a:r>
          </a:p>
          <a:p>
            <a:r>
              <a:rPr lang="en-US" dirty="0"/>
              <a:t>Cross Sword SAM control</a:t>
            </a:r>
          </a:p>
          <a:p>
            <a:r>
              <a:rPr lang="en-US" dirty="0"/>
              <a:t>Bell Shroud Intercept</a:t>
            </a:r>
          </a:p>
          <a:p>
            <a:r>
              <a:rPr lang="en-US" dirty="0"/>
              <a:t>Bell Crown intercept</a:t>
            </a:r>
          </a:p>
          <a:p>
            <a:r>
              <a:rPr lang="en-US" dirty="0"/>
              <a:t>Bell squat Jammers</a:t>
            </a:r>
          </a:p>
          <a:p>
            <a:r>
              <a:rPr lang="en-US" dirty="0"/>
              <a:t>PK-2 and PK-10 Decoys</a:t>
            </a:r>
          </a:p>
          <a:p>
            <a:r>
              <a:rPr lang="en-US" dirty="0"/>
              <a:t>2 KA-27  Helix ASW helicopters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73DD2BF-7382-4CEE-B2C3-A45E1E1741B1}"/>
              </a:ext>
            </a:extLst>
          </p:cNvPr>
          <p:cNvSpPr txBox="1">
            <a:spLocks/>
          </p:cNvSpPr>
          <p:nvPr/>
        </p:nvSpPr>
        <p:spPr>
          <a:xfrm>
            <a:off x="3946849" y="2201208"/>
            <a:ext cx="4652897" cy="3545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8x SS-N-14 Silex launchers</a:t>
            </a:r>
          </a:p>
          <a:p>
            <a:r>
              <a:rPr lang="en-US" dirty="0"/>
              <a:t>8x </a:t>
            </a:r>
            <a:r>
              <a:rPr lang="en-US" dirty="0" err="1"/>
              <a:t>Kinzhal</a:t>
            </a:r>
            <a:r>
              <a:rPr lang="en-US" dirty="0"/>
              <a:t> VLS Sam Launchers</a:t>
            </a:r>
          </a:p>
          <a:p>
            <a:r>
              <a:rPr lang="en-US" dirty="0"/>
              <a:t>64 SA-N-9 Gauntlet SAMs</a:t>
            </a:r>
          </a:p>
          <a:p>
            <a:r>
              <a:rPr lang="en-US" dirty="0"/>
              <a:t>1(or 2*) DP 100mm cannon</a:t>
            </a:r>
          </a:p>
          <a:p>
            <a:r>
              <a:rPr lang="en-US" dirty="0"/>
              <a:t>2x RBU-6000 ASW bombs</a:t>
            </a:r>
          </a:p>
          <a:p>
            <a:r>
              <a:rPr lang="en-US" dirty="0"/>
              <a:t>8x 53cm waist torpedo tubes</a:t>
            </a:r>
          </a:p>
        </p:txBody>
      </p:sp>
    </p:spTree>
    <p:extLst>
      <p:ext uri="{BB962C8B-B14F-4D97-AF65-F5344CB8AC3E}">
        <p14:creationId xmlns:p14="http://schemas.microsoft.com/office/powerpoint/2010/main" val="2918293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7A731-3908-4E9D-A2EF-D5CC37B5D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43" y="609600"/>
            <a:ext cx="6743767" cy="1905000"/>
          </a:xfrm>
        </p:spPr>
        <p:txBody>
          <a:bodyPr>
            <a:normAutofit/>
          </a:bodyPr>
          <a:lstStyle/>
          <a:p>
            <a:r>
              <a:rPr lang="en-US" dirty="0" err="1"/>
              <a:t>Udaloy</a:t>
            </a:r>
            <a:r>
              <a:rPr lang="en-US" dirty="0"/>
              <a:t> “Bold”</a:t>
            </a:r>
          </a:p>
        </p:txBody>
      </p:sp>
      <p:pic>
        <p:nvPicPr>
          <p:cNvPr id="5" name="Picture 4" descr="A picture containing tree, outdoor, smoke, tall&#10;&#10;Description automatically generated">
            <a:extLst>
              <a:ext uri="{FF2B5EF4-FFF2-40B4-BE49-F238E27FC236}">
                <a16:creationId xmlns:a16="http://schemas.microsoft.com/office/drawing/2014/main" id="{FEAC9E5B-97FC-43A4-A83C-33975D832B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60" r="12945"/>
          <a:stretch/>
        </p:blipFill>
        <p:spPr>
          <a:xfrm>
            <a:off x="257590" y="10"/>
            <a:ext cx="3479523" cy="6857990"/>
          </a:xfrm>
          <a:prstGeom prst="rect">
            <a:avLst/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04A5E-3A68-418B-98B6-94850A743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643" y="2666999"/>
            <a:ext cx="7046844" cy="341574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Keel laid 23 July 1977</a:t>
            </a:r>
          </a:p>
          <a:p>
            <a:r>
              <a:rPr lang="en-US" dirty="0"/>
              <a:t>Launched 5 February 1980</a:t>
            </a:r>
          </a:p>
          <a:p>
            <a:r>
              <a:rPr lang="en-US" dirty="0"/>
              <a:t>Commissioned 31 December 1980</a:t>
            </a:r>
          </a:p>
          <a:p>
            <a:r>
              <a:rPr lang="en-US" dirty="0"/>
              <a:t>Assigned to the Northern Fleet</a:t>
            </a:r>
          </a:p>
          <a:p>
            <a:r>
              <a:rPr lang="en-US" dirty="0"/>
              <a:t>1983 Atlantic and Med. Deployment</a:t>
            </a:r>
          </a:p>
          <a:p>
            <a:r>
              <a:rPr lang="en-US" dirty="0"/>
              <a:t>1984 Cuba visit</a:t>
            </a:r>
          </a:p>
          <a:p>
            <a:r>
              <a:rPr lang="en-US" dirty="0"/>
              <a:t>1988 to 1990 major overhaul in </a:t>
            </a:r>
            <a:r>
              <a:rPr lang="en-US" dirty="0" err="1"/>
              <a:t>Kronstadt</a:t>
            </a:r>
            <a:r>
              <a:rPr lang="en-US" dirty="0"/>
              <a:t>, St. Petersburg</a:t>
            </a:r>
          </a:p>
          <a:p>
            <a:r>
              <a:rPr lang="en-US" dirty="0"/>
              <a:t>1993 assigned to fleet reserve due to manning shortage</a:t>
            </a:r>
          </a:p>
          <a:p>
            <a:r>
              <a:rPr lang="en-US" dirty="0"/>
              <a:t>1997 removed from list of active ships</a:t>
            </a:r>
          </a:p>
          <a:p>
            <a:r>
              <a:rPr lang="en-US" dirty="0"/>
              <a:t>Decommissioned 2002</a:t>
            </a:r>
          </a:p>
        </p:txBody>
      </p:sp>
    </p:spTree>
    <p:extLst>
      <p:ext uri="{BB962C8B-B14F-4D97-AF65-F5344CB8AC3E}">
        <p14:creationId xmlns:p14="http://schemas.microsoft.com/office/powerpoint/2010/main" val="1575713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052B5-2B73-478C-969E-062E54EE6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01" y="76247"/>
            <a:ext cx="9905998" cy="1905000"/>
          </a:xfrm>
        </p:spPr>
        <p:txBody>
          <a:bodyPr/>
          <a:lstStyle/>
          <a:p>
            <a:r>
              <a:rPr lang="en-US" b="1" dirty="0"/>
              <a:t>Horse Jaw sonar suite</a:t>
            </a:r>
            <a:br>
              <a:rPr lang="en-US" b="1" dirty="0"/>
            </a:br>
            <a:r>
              <a:rPr lang="en-US" b="1" dirty="0"/>
              <a:t>‘</a:t>
            </a:r>
            <a:r>
              <a:rPr lang="en-US" b="1" dirty="0" err="1"/>
              <a:t>orion</a:t>
            </a:r>
            <a:r>
              <a:rPr lang="en-US" b="1" dirty="0"/>
              <a:t>’ Bow mounted projector</a:t>
            </a:r>
            <a:br>
              <a:rPr lang="en-US" b="1" dirty="0"/>
            </a:br>
            <a:r>
              <a:rPr lang="en-US" b="1" dirty="0"/>
              <a:t>‘Platina’ stern mounted VDS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35E6D-477A-495F-B774-AB5C2966A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444" y="3733799"/>
            <a:ext cx="9905998" cy="3124201"/>
          </a:xfrm>
        </p:spPr>
        <p:txBody>
          <a:bodyPr/>
          <a:lstStyle/>
          <a:p>
            <a:r>
              <a:rPr lang="en-US" dirty="0"/>
              <a:t>LF active, multiple modes, long pulse length &gt;45 seconds</a:t>
            </a:r>
          </a:p>
          <a:p>
            <a:r>
              <a:rPr lang="en-US" dirty="0"/>
              <a:t>16-mile range scale (estimate)</a:t>
            </a:r>
          </a:p>
          <a:p>
            <a:r>
              <a:rPr lang="en-US" dirty="0"/>
              <a:t>Shallow water active broadband mode, very effective</a:t>
            </a:r>
          </a:p>
          <a:p>
            <a:r>
              <a:rPr lang="en-US" dirty="0"/>
              <a:t>LF/MF passive</a:t>
            </a:r>
          </a:p>
          <a:p>
            <a:r>
              <a:rPr lang="en-US" dirty="0"/>
              <a:t>Horse Tail VDS active and passive 75-mile range scale</a:t>
            </a:r>
          </a:p>
          <a:p>
            <a:r>
              <a:rPr lang="en-US" dirty="0"/>
              <a:t>Track 16 targets with automated trackers</a:t>
            </a:r>
          </a:p>
          <a:p>
            <a:endParaRPr lang="en-US" dirty="0"/>
          </a:p>
        </p:txBody>
      </p:sp>
      <p:pic>
        <p:nvPicPr>
          <p:cNvPr id="5" name="Picture 4" descr="A picture containing sky, outdoor, ground&#10;&#10;Description automatically generated">
            <a:extLst>
              <a:ext uri="{FF2B5EF4-FFF2-40B4-BE49-F238E27FC236}">
                <a16:creationId xmlns:a16="http://schemas.microsoft.com/office/drawing/2014/main" id="{A681777D-46AB-4A7B-8D14-D745FD7B6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995" y="466532"/>
            <a:ext cx="2821898" cy="3694922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A715E9D9-6045-493E-ADA6-FC86737C79AD}"/>
              </a:ext>
            </a:extLst>
          </p:cNvPr>
          <p:cNvSpPr/>
          <p:nvPr/>
        </p:nvSpPr>
        <p:spPr>
          <a:xfrm>
            <a:off x="8369231" y="842135"/>
            <a:ext cx="438539" cy="3732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sky, outdoor, watercraft, ship&#10;&#10;Description automatically generated">
            <a:extLst>
              <a:ext uri="{FF2B5EF4-FFF2-40B4-BE49-F238E27FC236}">
                <a16:creationId xmlns:a16="http://schemas.microsoft.com/office/drawing/2014/main" id="{08F44F49-5D7A-4AF8-AC35-EA86C2EA8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667" y="1981247"/>
            <a:ext cx="619125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60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CD178-ACCD-40FD-8AD0-79BC2550B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72" y="144742"/>
            <a:ext cx="9905998" cy="1905000"/>
          </a:xfrm>
        </p:spPr>
        <p:txBody>
          <a:bodyPr/>
          <a:lstStyle/>
          <a:p>
            <a:r>
              <a:rPr lang="en-US" b="1" dirty="0"/>
              <a:t>Top Plate and Strut Pair </a:t>
            </a:r>
            <a:br>
              <a:rPr lang="en-US" b="1" dirty="0"/>
            </a:br>
            <a:r>
              <a:rPr lang="en-US" b="1" dirty="0"/>
              <a:t>radars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E2BA8-4683-40B6-87EB-FEBDA5566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2575" y="2000515"/>
            <a:ext cx="9905998" cy="132347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Top Plate </a:t>
            </a:r>
          </a:p>
          <a:p>
            <a:r>
              <a:rPr lang="en-US" dirty="0"/>
              <a:t>Long range air search </a:t>
            </a:r>
          </a:p>
          <a:p>
            <a:r>
              <a:rPr lang="en-US" dirty="0"/>
              <a:t>3-D Bearing, Range and Altitude</a:t>
            </a:r>
          </a:p>
          <a:p>
            <a:r>
              <a:rPr lang="en-US" dirty="0"/>
              <a:t>Air search radar</a:t>
            </a:r>
          </a:p>
        </p:txBody>
      </p:sp>
      <p:pic>
        <p:nvPicPr>
          <p:cNvPr id="5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17E5020F-97B8-4FD8-A70B-CDF26F897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118" y="757252"/>
            <a:ext cx="4876799" cy="3252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075E56B8-FD46-45D0-97EF-8107ECC0C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32" y="3820886"/>
            <a:ext cx="3657600" cy="27432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E4A01F-5710-4ECC-A90F-0A4C0E93819A}"/>
              </a:ext>
            </a:extLst>
          </p:cNvPr>
          <p:cNvSpPr txBox="1">
            <a:spLocks/>
          </p:cNvSpPr>
          <p:nvPr/>
        </p:nvSpPr>
        <p:spPr>
          <a:xfrm>
            <a:off x="4817183" y="4437284"/>
            <a:ext cx="9905998" cy="1323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Strut Pair</a:t>
            </a:r>
          </a:p>
          <a:p>
            <a:r>
              <a:rPr lang="en-US" dirty="0"/>
              <a:t>Surface search</a:t>
            </a:r>
          </a:p>
          <a:p>
            <a:r>
              <a:rPr lang="en-US" dirty="0"/>
              <a:t>2-D Bearing and Range</a:t>
            </a:r>
          </a:p>
        </p:txBody>
      </p:sp>
    </p:spTree>
    <p:extLst>
      <p:ext uri="{BB962C8B-B14F-4D97-AF65-F5344CB8AC3E}">
        <p14:creationId xmlns:p14="http://schemas.microsoft.com/office/powerpoint/2010/main" val="5556411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585</TotalTime>
  <Words>1492</Words>
  <Application>Microsoft Office PowerPoint</Application>
  <PresentationFormat>Widescreen</PresentationFormat>
  <Paragraphs>305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Century Gothic</vt:lpstr>
      <vt:lpstr>Mesh</vt:lpstr>
      <vt:lpstr>Udaloy DDG Project 1155 “Fregat”</vt:lpstr>
      <vt:lpstr>Sources</vt:lpstr>
      <vt:lpstr>1970  Severnoye Design Bureau St. Petersburg, Russia</vt:lpstr>
      <vt:lpstr>Severnaya Verf shipyard 190</vt:lpstr>
      <vt:lpstr>Yantar shipyard Kaliningrad, Russia</vt:lpstr>
      <vt:lpstr>Udaloy by the numbers</vt:lpstr>
      <vt:lpstr>Udaloy “Bold”</vt:lpstr>
      <vt:lpstr>Horse Jaw sonar suite ‘orion’ Bow mounted projector ‘Platina’ stern mounted VDS</vt:lpstr>
      <vt:lpstr>Top Plate and Strut Pair  radars</vt:lpstr>
      <vt:lpstr>SS-N-14 Silex missile ‘Metel’ (snowstorm) launcher</vt:lpstr>
      <vt:lpstr>Other ASW weapons</vt:lpstr>
      <vt:lpstr>Naval guns</vt:lpstr>
      <vt:lpstr>Anti-air weapons  and Fire control</vt:lpstr>
      <vt:lpstr>Ka-27 Helix </vt:lpstr>
      <vt:lpstr>COGAG combined Gas turbine and Gas Turbine</vt:lpstr>
      <vt:lpstr>Vice-Admiral Kulakov</vt:lpstr>
      <vt:lpstr>Vice-Admiral Kulakov</vt:lpstr>
      <vt:lpstr>Marshal Vasliyevsky</vt:lpstr>
      <vt:lpstr>Admiral Zakharov</vt:lpstr>
      <vt:lpstr>Admiral Spiridonov</vt:lpstr>
      <vt:lpstr>Admiral Tributs</vt:lpstr>
      <vt:lpstr>Marshal Shapohnikov</vt:lpstr>
      <vt:lpstr>Marshal Shaposhnikov Before MOdernization</vt:lpstr>
      <vt:lpstr>rearmament of Marshal Shaposhnikov Vladivostok, Russia</vt:lpstr>
      <vt:lpstr>PowerPoint Presentation</vt:lpstr>
      <vt:lpstr>Severmorsk</vt:lpstr>
      <vt:lpstr>Admiral Levchenko</vt:lpstr>
      <vt:lpstr>Admiral Vinogradov</vt:lpstr>
      <vt:lpstr>Admiral Kharlamov</vt:lpstr>
      <vt:lpstr>Admiral Panteleyev</vt:lpstr>
      <vt:lpstr>Admiral Chabanenko Udaloy II</vt:lpstr>
      <vt:lpstr>Udaloy II upgrades</vt:lpstr>
      <vt:lpstr>Final thoughts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Udaloy DDG</dc:title>
  <dc:creator>Aaron Amick</dc:creator>
  <cp:lastModifiedBy>Aaron Amick</cp:lastModifiedBy>
  <cp:revision>15</cp:revision>
  <dcterms:created xsi:type="dcterms:W3CDTF">2021-08-03T14:52:05Z</dcterms:created>
  <dcterms:modified xsi:type="dcterms:W3CDTF">2021-08-25T11:53:28Z</dcterms:modified>
</cp:coreProperties>
</file>